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7" r:id="rId2"/>
  </p:sldMasterIdLst>
  <p:notesMasterIdLst>
    <p:notesMasterId r:id="rId33"/>
  </p:notesMasterIdLst>
  <p:handoutMasterIdLst>
    <p:handoutMasterId r:id="rId34"/>
  </p:handoutMasterIdLst>
  <p:sldIdLst>
    <p:sldId id="256" r:id="rId3"/>
    <p:sldId id="358" r:id="rId4"/>
    <p:sldId id="359" r:id="rId5"/>
    <p:sldId id="360" r:id="rId6"/>
    <p:sldId id="361" r:id="rId7"/>
    <p:sldId id="363" r:id="rId8"/>
    <p:sldId id="368" r:id="rId9"/>
    <p:sldId id="377" r:id="rId10"/>
    <p:sldId id="380" r:id="rId11"/>
    <p:sldId id="379" r:id="rId12"/>
    <p:sldId id="370" r:id="rId13"/>
    <p:sldId id="371" r:id="rId14"/>
    <p:sldId id="374" r:id="rId15"/>
    <p:sldId id="338" r:id="rId16"/>
    <p:sldId id="381" r:id="rId17"/>
    <p:sldId id="321" r:id="rId18"/>
    <p:sldId id="326" r:id="rId19"/>
    <p:sldId id="345" r:id="rId20"/>
    <p:sldId id="322" r:id="rId21"/>
    <p:sldId id="327" r:id="rId22"/>
    <p:sldId id="382" r:id="rId23"/>
    <p:sldId id="384" r:id="rId24"/>
    <p:sldId id="386" r:id="rId25"/>
    <p:sldId id="387" r:id="rId26"/>
    <p:sldId id="349" r:id="rId27"/>
    <p:sldId id="350" r:id="rId28"/>
    <p:sldId id="323" r:id="rId29"/>
    <p:sldId id="328" r:id="rId30"/>
    <p:sldId id="344" r:id="rId31"/>
    <p:sldId id="3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7687B4F0-D589-4280-8FFB-C91AD91AF6EF}">
          <p14:sldIdLst>
            <p14:sldId id="256"/>
          </p14:sldIdLst>
        </p14:section>
        <p14:section name="目录页" id="{D006D0EF-0A8B-4648-8B91-CF3D22594ABC}">
          <p14:sldIdLst>
            <p14:sldId id="358"/>
          </p14:sldIdLst>
        </p14:section>
        <p14:section name="第一部分" id="{EE2CB80F-4DA7-4EF1-9D5B-05C330296C25}">
          <p14:sldIdLst>
            <p14:sldId id="359"/>
            <p14:sldId id="360"/>
            <p14:sldId id="361"/>
            <p14:sldId id="363"/>
            <p14:sldId id="368"/>
            <p14:sldId id="377"/>
            <p14:sldId id="380"/>
            <p14:sldId id="379"/>
            <p14:sldId id="370"/>
            <p14:sldId id="371"/>
            <p14:sldId id="374"/>
            <p14:sldId id="338"/>
            <p14:sldId id="381"/>
          </p14:sldIdLst>
        </p14:section>
        <p14:section name="第二部分" id="{C76F1A05-1C33-4654-84BB-A1D11AAEFF87}">
          <p14:sldIdLst>
            <p14:sldId id="321"/>
            <p14:sldId id="326"/>
            <p14:sldId id="345"/>
          </p14:sldIdLst>
        </p14:section>
        <p14:section name="第三部分" id="{2D9F7972-54F5-47E5-B9FC-5BBE47CAC509}">
          <p14:sldIdLst>
            <p14:sldId id="322"/>
            <p14:sldId id="327"/>
            <p14:sldId id="382"/>
            <p14:sldId id="384"/>
            <p14:sldId id="386"/>
            <p14:sldId id="387"/>
            <p14:sldId id="349"/>
            <p14:sldId id="350"/>
          </p14:sldIdLst>
        </p14:section>
        <p14:section name="第四部分" id="{CB343DFC-D477-480D-AE11-59C590FB13E6}">
          <p14:sldIdLst>
            <p14:sldId id="323"/>
            <p14:sldId id="328"/>
            <p14:sldId id="344"/>
          </p14:sldIdLst>
        </p14:section>
        <p14:section name="尾页" id="{BEDE2D37-BD96-44B4-80AE-D1AFF4AAF7A2}">
          <p14:sldIdLst>
            <p14:sldId id="369"/>
          </p14:sldIdLst>
        </p14:section>
      </p14:sectionLst>
    </p:ex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7B5"/>
    <a:srgbClr val="6096E6"/>
    <a:srgbClr val="02409A"/>
    <a:srgbClr val="FFFFFF"/>
    <a:srgbClr val="FFD966"/>
    <a:srgbClr val="1E55A5"/>
    <a:srgbClr val="5780BC"/>
    <a:srgbClr val="EC5F74"/>
    <a:srgbClr val="3C3C8E"/>
    <a:srgbClr val="5875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68658" autoAdjust="0"/>
  </p:normalViewPr>
  <p:slideViewPr>
    <p:cSldViewPr snapToGrid="0">
      <p:cViewPr varScale="1">
        <p:scale>
          <a:sx n="91" d="100"/>
          <a:sy n="91" d="100"/>
        </p:scale>
        <p:origin x="96" y="612"/>
      </p:cViewPr>
      <p:guideLst>
        <p:guide orient="horz" pos="2228"/>
        <p:guide pos="2880"/>
      </p:guideLst>
    </p:cSldViewPr>
  </p:slideViewPr>
  <p:notesTextViewPr>
    <p:cViewPr>
      <p:scale>
        <a:sx n="150" d="100"/>
        <a:sy n="150" d="100"/>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2023/4/27</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把一个有向无环图结构的模型划分成流水线阶段本质上就是一个</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子图划分问题</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把训练时流水线的每一个阶段作为一个子图，那么模型划分与任务放置就是进行合适的子图划分，保证负载均衡和尽可能低的通信开销，也就是最小割。</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如图中需要将原始模型划分为多个阶段的情况，在考虑到阶段对应</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算力以及带宽的前提下，把有向无环图结构模型中的结点（可能为模型层或张量运算）分配到不同的阶段中进行训练。因此，可以采用一种贪心的思想，对图中的每一个结点，计算代表它被划分到每一个子图中的计算和通信代价的目标函数，最后划分到代价最小的子图中</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上述算法思想中，流水线阶段划分时主要存在两个问题。一是如何解决异构性问题，二是如何确定混合并行模式，即哪些阶段内要进行数据并行。实际应用中每个结点的计算量、每条边对应的通信量、每个子图对应阶段的算力和带宽都不同，因此难以设置合适的代价函数以确定结点的划分。</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而混合并行模式的确定，即阶段内是否要进行数据并行及对应的</a:t>
            </a:r>
            <a:r>
              <a:rPr lang="en-US" altLang="zh-CN" sz="1800" dirty="0">
                <a:effectLst/>
                <a:latin typeface="Times New Roman" panose="02020603050405020304" pitchFamily="18" charset="0"/>
                <a:ea typeface="宋体" panose="02010600030101010101" pitchFamily="2" charset="-122"/>
              </a:rPr>
              <a:t>GPU</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数量，会影响到需要划分子图的数量（如图中存在将模型</a:t>
            </a:r>
            <a:r>
              <a:rPr lang="en-US" altLang="zh-CN" sz="1800" dirty="0">
                <a:effectLst/>
                <a:latin typeface="Times New Roman" panose="02020603050405020304" pitchFamily="18" charset="0"/>
                <a:ea typeface="宋体" panose="02010600030101010101" pitchFamily="2" charset="-122"/>
              </a:rPr>
              <a:t>DAG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划分为</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个子图或者</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个子图的情况），因此也是必须要解决的难点。</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在阶段间同时存在计算能力和带宽方面的异构，且子图数量在不同混合并行模式中可能不相同的情况下，如何设计负载均衡且通信最优的子图划分算法是一个挑战</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428784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现有研究在进行有以下三种可能策略：</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首先是基于经验直接选择需要冻结的模型部分，这一策略常用于预训练模型的冻结训练中，无法应用到所有模型中</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其次是随机选择，这一策略的思想类似于</a:t>
            </a:r>
            <a:r>
              <a:rPr lang="en-US" altLang="zh-CN" b="0" i="0" dirty="0">
                <a:solidFill>
                  <a:srgbClr val="121212"/>
                </a:solidFill>
                <a:effectLst/>
                <a:latin typeface="-apple-system"/>
              </a:rPr>
              <a:t>dropout</a:t>
            </a:r>
            <a:r>
              <a:rPr lang="zh-CN" altLang="en-US" b="0" i="0" dirty="0">
                <a:solidFill>
                  <a:srgbClr val="121212"/>
                </a:solidFill>
                <a:effectLst/>
                <a:latin typeface="-apple-system"/>
              </a:rPr>
              <a:t>，每若干轮随机冻结部分模型，这一策略虽然通过实验证明了能够保障模型精度，但在流水线并行中，随机选择会严重影响负载均衡状态，导致每次冻结都需要重新划分，影响训练效率</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最后是基于冻结判断标准，这一策略通过分析训练统计数据，如模型训练过程中的激活值、梯度或损失值来判断模型的收敛程度，并基于收敛程度进行冻结，此时仅需冻结若干次，但仍然可能严重影响负载均衡，需要重新划分</a:t>
            </a:r>
            <a:endParaRPr lang="en-US" altLang="zh-CN" b="0" i="0" dirty="0">
              <a:solidFill>
                <a:srgbClr val="121212"/>
              </a:solidFill>
              <a:effectLst/>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基于</a:t>
            </a:r>
            <a:r>
              <a:rPr lang="zh-CN" altLang="en-US" sz="2000" dirty="0">
                <a:solidFill>
                  <a:srgbClr val="FF0000"/>
                </a:solidFill>
                <a:latin typeface="-apple-system"/>
              </a:rPr>
              <a:t>冻结率</a:t>
            </a:r>
            <a:endParaRPr lang="en-US" altLang="zh-CN" sz="2000" dirty="0">
              <a:solidFill>
                <a:srgbClr val="FF0000"/>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为阶段设置冻结率，每次在阶段内冻结一定比例的参数</a:t>
            </a:r>
            <a:endParaRPr lang="en-US" altLang="zh-CN" sz="2000" dirty="0">
              <a:solidFill>
                <a:srgbClr val="121212"/>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保证负载均衡，无需重新划分，但可能影响精度</a:t>
            </a:r>
            <a:endParaRPr lang="en-US" altLang="zh-CN" sz="20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2307751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现有研究基于不同结构的模型给出了许多分布式训练方法，但这些方法在有向无环图模型划分方面存在着一些不足</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比如，在</a:t>
            </a:r>
            <a:r>
              <a:rPr lang="zh-CN" altLang="en-US" sz="1800" b="1" dirty="0">
                <a:solidFill>
                  <a:srgbClr val="6B2D0B"/>
                </a:solidFill>
                <a:latin typeface="微软雅黑" panose="020B0503020204020204" pitchFamily="34" charset="-122"/>
                <a:ea typeface="微软雅黑" panose="020B0503020204020204" pitchFamily="34" charset="-122"/>
              </a:rPr>
              <a:t>基于线性结构模型的流水线阶段划分方法中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err="1">
                <a:effectLst/>
                <a:latin typeface="Times New Roman" panose="02020603050405020304" pitchFamily="18" charset="0"/>
                <a:ea typeface="宋体" panose="02010600030101010101" pitchFamily="2" charset="-122"/>
              </a:rPr>
              <a:t>GPipe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要求模型必须为</a:t>
            </a:r>
            <a:r>
              <a:rPr lang="en-US" altLang="zh-CN" sz="1800" dirty="0" err="1">
                <a:effectLst/>
                <a:latin typeface="Times New Roman" panose="02020603050405020304" pitchFamily="18" charset="0"/>
                <a:ea typeface="宋体" panose="02010600030101010101" pitchFamily="2" charset="-122"/>
              </a:rPr>
              <a:t>nn.Sequential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这类层间存在固定顺序的模型，相邻两个层连接必须保证前一个层的输出与后一个层的输入相匹配。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a:t>
            </a:r>
            <a:r>
              <a:rPr lang="en-US" altLang="zh-CN" sz="1800" dirty="0" err="1">
                <a:effectLst/>
                <a:latin typeface="Times New Roman" panose="02020603050405020304" pitchFamily="18" charset="0"/>
                <a:ea typeface="宋体" panose="02010600030101010101" pitchFamily="2" charset="-122"/>
              </a:rPr>
              <a:t>PipeDream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则是通过拓扑排序的方法，把有向无环图结构的模型转化成线性层级结构，然后在线性模型上使用层级划分算法</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这会导致有向无环图中部分结点的边（即依赖关系），在转化过程中丢失</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a:t>
            </a:r>
            <a:r>
              <a:rPr lang="zh-CN" altLang="en-US" sz="1200" b="1" dirty="0">
                <a:solidFill>
                  <a:srgbClr val="6B2D0B"/>
                </a:solidFill>
                <a:latin typeface="微软雅黑" panose="020B0503020204020204" pitchFamily="34" charset="-122"/>
                <a:ea typeface="微软雅黑" panose="020B0503020204020204" pitchFamily="34" charset="-122"/>
              </a:rPr>
              <a:t>基于</a:t>
            </a:r>
            <a:r>
              <a:rPr lang="en-US" altLang="zh-CN" sz="1200" b="1" dirty="0">
                <a:solidFill>
                  <a:srgbClr val="6B2D0B"/>
                </a:solidFill>
                <a:latin typeface="微软雅黑" panose="020B0503020204020204" pitchFamily="34" charset="-122"/>
                <a:ea typeface="微软雅黑" panose="020B0503020204020204" pitchFamily="34" charset="-122"/>
              </a:rPr>
              <a:t>DAG</a:t>
            </a:r>
            <a:r>
              <a:rPr lang="zh-CN" altLang="en-US" sz="1200" b="1" dirty="0">
                <a:solidFill>
                  <a:srgbClr val="6B2D0B"/>
                </a:solidFill>
                <a:latin typeface="微软雅黑" panose="020B0503020204020204" pitchFamily="34" charset="-122"/>
                <a:ea typeface="微软雅黑" panose="020B0503020204020204" pitchFamily="34" charset="-122"/>
              </a:rPr>
              <a:t>结构模型的分布式方法中</a:t>
            </a:r>
            <a:endParaRPr lang="en-US" altLang="zh-CN" sz="1200" b="1" dirty="0">
              <a:solidFill>
                <a:srgbClr val="6B2D0B"/>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6B2D0B"/>
                </a:solidFill>
                <a:latin typeface="微软雅黑" panose="020B0503020204020204" pitchFamily="34" charset="-122"/>
                <a:ea typeface="微软雅黑" panose="020B0503020204020204" pitchFamily="34" charset="-122"/>
              </a:rPr>
              <a:t>目前并没有与流水线并行结合的相关论文</a:t>
            </a:r>
            <a:endParaRPr lang="en-US" altLang="zh-CN" sz="1200" b="0" dirty="0">
              <a:solidFill>
                <a:srgbClr val="6B2D0B"/>
              </a:solidFill>
              <a:latin typeface="微软雅黑" panose="020B0503020204020204" pitchFamily="34" charset="-122"/>
              <a:ea typeface="微软雅黑" panose="020B0503020204020204" pitchFamily="34" charset="-122"/>
            </a:endParaRPr>
          </a:p>
          <a:p>
            <a:r>
              <a:rPr lang="en-US" altLang="zh-CN" dirty="0"/>
              <a:t>INFOCOM</a:t>
            </a:r>
            <a:r>
              <a:rPr lang="zh-CN" altLang="en-US" dirty="0"/>
              <a:t>的这篇文章虽然基于模型训练的计算图进行了张量融合与调度，从而降低了通信开销，但这一方法只适用于传统的数据并行</a:t>
            </a:r>
            <a:endParaRPr lang="en-US" altLang="zh-CN" dirty="0"/>
          </a:p>
          <a:p>
            <a:r>
              <a:rPr lang="en-US" altLang="zh-CN" dirty="0" err="1"/>
              <a:t>CoNEXT</a:t>
            </a:r>
            <a:r>
              <a:rPr lang="zh-CN" altLang="en-US" dirty="0"/>
              <a:t>的这篇文章则</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1800" dirty="0">
                <a:effectLst/>
                <a:latin typeface="Times New Roman" panose="02020603050405020304" pitchFamily="18" charset="0"/>
                <a:ea typeface="宋体" panose="02010600030101010101" pitchFamily="2" charset="-122"/>
              </a:rPr>
              <a:t>GNN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与强化学习，自动将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原始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模型转换为存在模型并行和副本复制的分布式模型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，但副本复制和模型并行相较于流水线并行，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利用率较低</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411311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在冻结判断方面</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SVCCA</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通过一种</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后验算法来比较</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模型各部分</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的</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在训练过程中某一时间点与最终训练完成后的</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特征表示</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，从而衡量各部分的收敛程度</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200" dirty="0">
                <a:solidFill>
                  <a:schemeClr val="tx1"/>
                </a:solidFill>
              </a:rPr>
              <a:t>NIPS 2022</a:t>
            </a:r>
            <a:r>
              <a:rPr lang="zh-CN" altLang="en-US"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的这篇文章则基于经验和具体模型结构来选择需要的冻结部分</a:t>
            </a:r>
            <a:endParaRPr lang="en-US"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i="0" dirty="0">
                <a:effectLst/>
                <a:latin typeface="Calibri" panose="020F0502020204030204" pitchFamily="34" charset="0"/>
                <a:ea typeface="宋体" panose="02010600030101010101" pitchFamily="2" charset="-122"/>
                <a:cs typeface="Times New Roman" panose="02020603050405020304" pitchFamily="18" charset="0"/>
              </a:rPr>
              <a:t>这些方法无法应用于通用的流水线并行模型训练中</a:t>
            </a:r>
            <a:endParaRPr lang="en-US" altLang="zh-CN" sz="1800" i="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b="1" i="0" dirty="0" err="1">
                <a:solidFill>
                  <a:srgbClr val="0047B5"/>
                </a:solidFill>
              </a:rPr>
              <a:t>PipeTransformer</a:t>
            </a:r>
            <a:r>
              <a:rPr lang="zh-CN" altLang="en-US" sz="1800" b="1" i="0" dirty="0">
                <a:solidFill>
                  <a:srgbClr val="0047B5"/>
                </a:solidFill>
                <a:latin typeface="+mn-lt"/>
                <a:ea typeface="+mn-ea"/>
              </a:rPr>
              <a:t>这一</a:t>
            </a:r>
            <a:r>
              <a:rPr lang="zh-CN" altLang="en-US" sz="1800" b="1" dirty="0">
                <a:solidFill>
                  <a:srgbClr val="6B2D0B"/>
                </a:solidFill>
                <a:latin typeface="微软雅黑" panose="020B0503020204020204" pitchFamily="34" charset="-122"/>
                <a:ea typeface="微软雅黑" panose="020B0503020204020204" pitchFamily="34" charset="-122"/>
              </a:rPr>
              <a:t>基于冻结机制的流水线并行方法</a:t>
            </a:r>
            <a:endParaRPr lang="en-US" altLang="zh-CN" sz="1800" b="1" dirty="0">
              <a:solidFill>
                <a:srgbClr val="6B2D0B"/>
              </a:solidFill>
              <a:latin typeface="微软雅黑" panose="020B0503020204020204" pitchFamily="34" charset="-122"/>
              <a:ea typeface="微软雅黑" panose="020B0503020204020204" pitchFamily="34" charset="-122"/>
            </a:endParaRPr>
          </a:p>
          <a:p>
            <a:r>
              <a:rPr lang="zh-CN" altLang="en-US" sz="1800" dirty="0">
                <a:solidFill>
                  <a:schemeClr val="tx1"/>
                </a:solidFill>
              </a:rPr>
              <a:t>采用</a:t>
            </a:r>
            <a:r>
              <a:rPr lang="zh-CN" altLang="en-US" sz="1800" b="1" dirty="0">
                <a:solidFill>
                  <a:schemeClr val="tx1"/>
                </a:solidFill>
              </a:rPr>
              <a:t>基于梯度的冻结判断方法，但</a:t>
            </a:r>
            <a:r>
              <a:rPr lang="zh-CN" altLang="en-US" sz="1800" dirty="0">
                <a:solidFill>
                  <a:schemeClr val="tx1"/>
                </a:solidFill>
              </a:rPr>
              <a:t>在冻结过程中采取</a:t>
            </a:r>
            <a:r>
              <a:rPr lang="zh-CN" altLang="en-US" sz="1800" b="1" dirty="0">
                <a:solidFill>
                  <a:schemeClr val="tx1"/>
                </a:solidFill>
              </a:rPr>
              <a:t>从前向后的二分冻结，这一冻结方法会破坏流水线负载均衡状态，因此在每次冻结时都需要对模型进行重新划分，</a:t>
            </a:r>
            <a:endParaRPr lang="en-US" altLang="zh-CN" sz="1800" b="1" dirty="0">
              <a:solidFill>
                <a:srgbClr val="6B2D0B"/>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2792940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本研究的总体目标是设计并实现异构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集群环境下基于子图划分和冻结训练的流水线混合并行优化机制。</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lnSpc>
                <a:spcPct val="150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理论目标</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是</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宋体" panose="02010600030101010101" pitchFamily="2" charset="-122"/>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通过启发式的思想，综合考虑异构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集群设备拓扑和神经网络模型有向无环图结构，基于子图划分算法设计负载均衡且通信最优的模型划分与任务放置机制，最小化流水线混合并行训练时间。</a:t>
            </a:r>
            <a:endParaRPr lang="zh-CN"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50000"/>
              </a:lnSpc>
              <a:buFont typeface="宋体" panose="02010600030101010101" pitchFamily="2" charset="-122"/>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引入冻结训练机制，研究和设计实际模型训练过程中的冻结判断标准，在保证负载均衡的同时加快异步流水线训练的模型收敛速度。</a:t>
            </a:r>
            <a:endParaRPr lang="zh-CN"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50000"/>
              </a:lnSpc>
              <a:buFont typeface="+mj-lt"/>
              <a:buNone/>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系统目标</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是</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基于上述预期的理论研究，在异构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集群中构建基于有向无环图和冻结机制的流水线混合并行训练优化系统，验证方法设计的有效性。</a:t>
            </a: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312392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为了实现上述理论目标与系统目标，本研究拟针对以下三点开展研究：</a:t>
            </a:r>
          </a:p>
          <a:p>
            <a:pPr marL="342900" lvl="0" indent="-342900" algn="just">
              <a:lnSpc>
                <a:spcPct val="150000"/>
              </a:lnSpc>
              <a:buFont typeface="宋体" panose="02010600030101010101" pitchFamily="2" charset="-122"/>
              <a:buChar char="•"/>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引入异构性和混合并行模式的模型划分算法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。本研究针对异构</a:t>
            </a:r>
            <a:r>
              <a:rPr lang="en-US"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群环境混合并行的模型划分问题，考虑到深度学习框架计算图与神经网络模型结构对应的有向无环图结构，研究和设计基于子图划分的任务放置算法，以达到保障流水线训练的负载均衡与通信最优，最小化神经网络模型的训练时间。</a:t>
            </a:r>
            <a:endParaRPr lang="zh-CN"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宋体" panose="02010600030101010101" pitchFamily="2" charset="-122"/>
              <a:buChar char="•"/>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基于冻结训练的收敛加速机制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。针对异步流水线模型训练收敛较慢的问题，综合考虑模型训练过程中的训练数据和流水线阶段负载均衡，研究并设计基于冻结训练的异步流水线收敛加速方法。</a:t>
            </a:r>
            <a:endParaRPr lang="zh-CN"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宋体" panose="02010600030101010101" pitchFamily="2" charset="-122"/>
              <a:buChar char="•"/>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异构</a:t>
            </a:r>
            <a:r>
              <a:rPr lang="en-US" altLang="zh-CN"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GPU</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集群中流水线混合并行训练优化系统</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。从执行模型训练、收集训练数据、优化训练效果等角度，在异构</a:t>
            </a:r>
            <a:r>
              <a:rPr lang="en-US"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集群中设计和实现高质量、高效率的流水线混合并行训练优化系统。</a:t>
            </a:r>
            <a:endParaRPr lang="zh-CN"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本硕士论文各研究点之间的逻辑关系</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如图所示</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10035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3725317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算法的整体流程如图所示，大体上分为以下三个步骤：</a:t>
                </a: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步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根据每种节点的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配置，确定该类型节点内部可能的并行模式，即确定节点内部划分阶段的数量；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这一步中，</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假设某种类型的节点有着</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台同构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，那么确定这种节点的并行模式相当于</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将</a:t>
                </a:r>
                <a14:m>
                  <m:oMath xmlns:m="http://schemas.openxmlformats.org/officeDocument/2006/math">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𝒎</m:t>
                    </m:r>
                  </m:oMath>
                </a14:m>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台</a:t>
                </a:r>
                <a:r>
                  <a:rPr lang="en-US" altLang="zh-CN" sz="1800" b="1"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划分到</a:t>
                </a:r>
                <a14:m>
                  <m:oMath xmlns:m="http://schemas.openxmlformats.org/officeDocument/2006/math">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𝒊</m:t>
                    </m:r>
                  </m:oMath>
                </a14:m>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个阶段上</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。由于每个阶段中至少需要有</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台</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，所以此时节点内并行模式问题</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可以作为一个</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整数划分问题</a:t>
                </a: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求解</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步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令所有节点在上一步得到的并行模式中进行选择，获得若干个并行方案；</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这一步中，</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每种节点可能的并行模式已经确定，此时每个节点需要从这些方案中选择一个执行。假设某种类型的节点有</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个，其对应的并行方案个数为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，那么确定所有该类型节点的并行方案相当于</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将</a:t>
                </a:r>
                <a14:m>
                  <m:oMath xmlns:m="http://schemas.openxmlformats.org/officeDocument/2006/math">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𝒏</m:t>
                    </m:r>
                  </m:oMath>
                </a14:m>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个节点划分成</a:t>
                </a:r>
                <a14:m>
                  <m:oMath xmlns:m="http://schemas.openxmlformats.org/officeDocument/2006/math">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𝒋</m:t>
                    </m:r>
                  </m:oMath>
                </a14:m>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组</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。因为相同类型的节点对应的阶段在初始状态等价，可以互相交换顺序而不对训练造成影响，所以每个节点的并行方案选择问题</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可以作为一个</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相同元素分组问题</a:t>
                </a: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求解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第</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步</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解决了上面两个问题之后，可以得到若干个阶段划分方案，在每个方案上都执行图划分算法，得到对应的训练时间，取其中训练时间最短的方案即可。</a:t>
                </a:r>
                <a:endParaRPr lang="zh-CN" altLang="en-US" dirty="0"/>
              </a:p>
            </p:txBody>
          </p:sp>
        </mc:Choice>
        <mc:Fallback xmlns="">
          <p:sp>
            <p:nvSpPr>
              <p:cNvPr id="3" name="备注占位符 2"/>
              <p:cNvSpPr>
                <a:spLocks noGrp="1"/>
              </p:cNvSpPr>
              <p:nvPr>
                <p:ph type="body" idx="1"/>
              </p:nvPr>
            </p:nvSpPr>
            <p:spPr/>
            <p:txBody>
              <a:bodyPr/>
              <a:lstStyle/>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算法的整体流程如图所示，大体上分为以下三个步骤：</a:t>
                </a: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步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根据每种节点的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配置，确定该类型节点内部可能的并行模式，即确定节点内部划分阶段的数量；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这一步中，</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假设某种类型的节点有着</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𝑚</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台同构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，那么确定这种节点的并行模式相当于</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将</a:t>
                </a:r>
                <a:r>
                  <a:rPr lang="en-US" altLang="zh-CN" sz="1800" b="1" i="0">
                    <a:effectLst/>
                    <a:latin typeface="Cambria Math" panose="02040503050406030204" pitchFamily="18" charset="0"/>
                    <a:ea typeface="宋体" panose="02010600030101010101" pitchFamily="2" charset="-122"/>
                    <a:cs typeface="Times New Roman" panose="02020603050405020304" pitchFamily="18" charset="0"/>
                  </a:rPr>
                  <a:t>𝒎</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台</a:t>
                </a:r>
                <a:r>
                  <a:rPr lang="en-US" altLang="zh-CN" sz="1800" b="1"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划分到</a:t>
                </a:r>
                <a:r>
                  <a:rPr lang="en-US" altLang="zh-CN" sz="1800" b="1" i="0">
                    <a:effectLst/>
                    <a:latin typeface="Cambria Math" panose="02040503050406030204" pitchFamily="18" charset="0"/>
                    <a:ea typeface="宋体" panose="02010600030101010101" pitchFamily="2" charset="-122"/>
                    <a:cs typeface="Times New Roman" panose="02020603050405020304" pitchFamily="18" charset="0"/>
                  </a:rPr>
                  <a:t>𝒊</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个阶段上</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。由于每个阶段中至少需要有</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台</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，所以此时节点内并行模式问题</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可以作为一个</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整数划分问题</a:t>
                </a: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求解</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步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令所有节点在上一步得到的并行模式中进行选择，获得若干个并行方案；</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这一步中，</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每种节点可能的并行模式已经确定，此时每个节点需要从这些方案中选择一个执行。假设某种类型的节点有</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𝑛</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个，其对应的并行方案个数为</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，那么确定所有该类型节点的并行方案相当于</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将</a:t>
                </a:r>
                <a:r>
                  <a:rPr lang="en-US" altLang="zh-CN" sz="1800" b="1" i="0">
                    <a:effectLst/>
                    <a:latin typeface="Cambria Math" panose="02040503050406030204" pitchFamily="18" charset="0"/>
                    <a:ea typeface="宋体" panose="02010600030101010101" pitchFamily="2" charset="-122"/>
                    <a:cs typeface="Times New Roman" panose="02020603050405020304" pitchFamily="18" charset="0"/>
                  </a:rPr>
                  <a:t>𝒏</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个节点划分成</a:t>
                </a:r>
                <a:r>
                  <a:rPr lang="en-US" altLang="zh-CN" sz="1800" b="1" i="0">
                    <a:effectLst/>
                    <a:latin typeface="Cambria Math" panose="02040503050406030204" pitchFamily="18" charset="0"/>
                    <a:ea typeface="宋体" panose="02010600030101010101" pitchFamily="2" charset="-122"/>
                    <a:cs typeface="Times New Roman" panose="02020603050405020304" pitchFamily="18" charset="0"/>
                  </a:rPr>
                  <a:t>𝒋</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组</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。因为相同类型的节点对应的阶段在初始状态等价，可以互相交换顺序而不对训练造成影响，所以每个节点的并行方案选择问题</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可以作为一个</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相同元素分组问题</a:t>
                </a:r>
                <a:r>
                  <a:rPr lang="zh-CN" altLang="en-US" sz="1800" b="1" dirty="0">
                    <a:effectLst/>
                    <a:latin typeface="Calibri" panose="020F0502020204030204" pitchFamily="34" charset="0"/>
                    <a:ea typeface="宋体" panose="02010600030101010101" pitchFamily="2" charset="-122"/>
                    <a:cs typeface="Times New Roman" panose="02020603050405020304" pitchFamily="18" charset="0"/>
                  </a:rPr>
                  <a:t>求解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第</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步</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解决了上面两个问题之后，可以得到若干个阶段划分方案，在每个方案上都执行图划分算法，得到对应的训练时间，取其中训练时间最短的方案即可。</a:t>
                </a:r>
                <a:endParaRPr lang="zh-CN" altLang="en-US"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2590182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下</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面具体分析</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图划分算法的流程与目标函数</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基于</a:t>
                </a:r>
                <a:r>
                  <a:rPr lang="en-US" altLang="zh-CN" sz="1200" dirty="0">
                    <a:solidFill>
                      <a:srgbClr val="121212"/>
                    </a:solidFill>
                    <a:latin typeface="-apple-system"/>
                  </a:rPr>
                  <a:t>Fennel</a:t>
                </a:r>
                <a:r>
                  <a:rPr lang="zh-CN" altLang="en-US" sz="1200" dirty="0">
                    <a:solidFill>
                      <a:srgbClr val="121212"/>
                    </a:solidFill>
                    <a:latin typeface="-apple-system"/>
                  </a:rPr>
                  <a:t>算法的图划分流程较为简单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对图中每个结点</a:t>
                </a:r>
                <a14:m>
                  <m:oMath xmlns:m="http://schemas.openxmlformats.org/officeDocument/2006/math">
                    <m:r>
                      <a:rPr lang="en-US" altLang="zh-CN" sz="11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𝒗</m:t>
                    </m:r>
                  </m:oMath>
                </a14:m>
                <a:r>
                  <a:rPr lang="zh-CN" altLang="en-US" sz="1200" dirty="0">
                    <a:solidFill>
                      <a:srgbClr val="121212"/>
                    </a:solidFill>
                    <a:latin typeface="-apple-system"/>
                  </a:rPr>
                  <a:t>计算其放入每个子图中的目标函数，将其放入使得目标函数最大的子图中</a:t>
                </a:r>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包含两个部分，第一个部分是保障负载均衡的负载约束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，第二部分</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则用于基于邻居信息保障最小割，两者相乘即为目标函数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dirty="0"/>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原始算法利用点集合数量大小来约束子图负载（点集合越大，在此项上收到的惩罚越大），同时利用当前点</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在当前子图中的邻居数量来约束割边（邻居数量越大，将</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划分到当前子图产生的割就越少），但在异构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集群流水线混合并行模式下，存在各项影响负载与割大小的参数，因此本研究基于异构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集群中混合并行的实际训练特点</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通过</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profile</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收集训练数据</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并</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重新设计两个约束如下：</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负载约束为点</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在该阶段内的计算时间</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邻居信息函数为点</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与阶段</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s</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内邻居的通信时间</a:t>
                </a:r>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下</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面具体分析</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图划分算法的流程与目标函数</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基于</a:t>
                </a:r>
                <a:r>
                  <a:rPr lang="en-US" altLang="zh-CN" sz="1200" dirty="0">
                    <a:solidFill>
                      <a:srgbClr val="121212"/>
                    </a:solidFill>
                    <a:latin typeface="-apple-system"/>
                  </a:rPr>
                  <a:t>Fennel</a:t>
                </a:r>
                <a:r>
                  <a:rPr lang="zh-CN" altLang="en-US" sz="1200" dirty="0">
                    <a:solidFill>
                      <a:srgbClr val="121212"/>
                    </a:solidFill>
                    <a:latin typeface="-apple-system"/>
                  </a:rPr>
                  <a:t>算法的图划分流程较为简单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对图中每个结点</a:t>
                </a:r>
                <a:r>
                  <a:rPr lang="en-US" altLang="zh-CN" sz="1100" b="1" i="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a:t>𝒗</a:t>
                </a:r>
                <a:r>
                  <a:rPr lang="zh-CN" altLang="en-US" sz="1200" dirty="0">
                    <a:solidFill>
                      <a:srgbClr val="121212"/>
                    </a:solidFill>
                    <a:latin typeface="-apple-system"/>
                  </a:rPr>
                  <a:t>计算其放入每个子图中的目标函数，将其放入使得目标函数最大的子图中</a:t>
                </a:r>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包含两个部分，第一个部分是保障负载均衡的负载约束</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𝑤(𝑠)</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，第二部分</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𝑛(𝑣,𝑠)</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则用于基于邻居信息保障最小割，两者相乘即为目标函数</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𝑔(𝑣,𝑠)</a:t>
                </a:r>
                <a:endParaRPr lang="en-US" altLang="zh-CN" dirty="0"/>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原始算法利用点集合数量大小来约束子图负载（点集合越大，在此项上收到的惩罚越大），同时利用当前点</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在当前子图中的邻居数量来约束割边（邻居数量越大，将</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划分到当前子图产生的割就越少），但在异构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集群流水线混合并行模式下，存在各项影响负载与割大小的参数，因此本研究基于异构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集群中混合并行的实际训练特点</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通过</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profile</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收集训练数据</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并</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重新设计两个约束如下：</a:t>
                </a:r>
                <a:endParaRPr lang="zh-CN" altLang="en-US"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2739993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技术路线二的目标是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apple-system"/>
              </a:rPr>
              <a:t>以合适的标准逐步选择冻结的模型参数，同时保障冻结后流水线阶段间的负载均衡</a:t>
            </a:r>
            <a:endParaRPr lang="en-US" altLang="zh-CN" dirty="0"/>
          </a:p>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目前存在的两个问题是</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模型</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在训练前期</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已经被划分为不同的阶段，同一阶段内的参数在训练过程中的同一时间点上的收敛程度可能存在差异</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因此，虽然冻结能够减少梯度计算和参数更新所需的训练时间，但简单地冻结整个阶段以获得最快的每轮次训练速度，可能会导致部分参数没有得到充分训练，影响后续的模型精度提升，反而可能降低收敛速度甚至导致模型无法完全收敛</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同时，流水线混合并行每个轮次的训练时间取决于最慢阶段的训练时间，所以即使应用了冻结训练减少了每个阶段的训练时间，训练速度仍取决于冻结后最慢的阶段，其他阶段即使冻结所负责的全部模型也无法提升收敛速度，且可能影响模型精度提升。</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3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此外，在实施一次冻结之后，可能存在部分模型参数在训练过程中收敛而模型整体仍未完全收敛，此时可能需要进一步冻结更多模型参数</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解决思路是</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401927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现有研究对神经网络模型的精度要求越来越高</a:t>
            </a:r>
            <a:endParaRPr lang="en-US" altLang="zh-CN" dirty="0"/>
          </a:p>
          <a:p>
            <a:r>
              <a:rPr lang="zh-CN" altLang="en-US" dirty="0"/>
              <a:t>而模型精度往往和模型的规模是相关的</a:t>
            </a:r>
            <a:endParaRPr lang="en-US" altLang="zh-CN" dirty="0"/>
          </a:p>
          <a:p>
            <a:r>
              <a:rPr lang="zh-CN" altLang="en-US" dirty="0"/>
              <a:t>在语言模型领域</a:t>
            </a:r>
            <a:endParaRPr lang="en-US" altLang="zh-CN" dirty="0"/>
          </a:p>
          <a:p>
            <a:r>
              <a:rPr lang="zh-CN" altLang="en-US" dirty="0"/>
              <a:t>比如说图中的</a:t>
            </a:r>
            <a:r>
              <a:rPr lang="en-US" altLang="zh-CN" dirty="0"/>
              <a:t>BERT</a:t>
            </a:r>
            <a:r>
              <a:rPr lang="zh-CN" altLang="en-US" dirty="0"/>
              <a:t>，一种</a:t>
            </a:r>
            <a:r>
              <a:rPr lang="en-US" altLang="zh-CN" dirty="0"/>
              <a:t>Transformer</a:t>
            </a:r>
            <a:r>
              <a:rPr lang="zh-CN" altLang="en-US" dirty="0"/>
              <a:t>模型，当时</a:t>
            </a:r>
            <a:r>
              <a:rPr lang="zh-CN" altLang="en-US" b="0" i="0" dirty="0">
                <a:solidFill>
                  <a:srgbClr val="121212"/>
                </a:solidFill>
                <a:effectLst/>
                <a:latin typeface="-apple-system"/>
              </a:rPr>
              <a:t>在许多</a:t>
            </a:r>
            <a:r>
              <a:rPr lang="en-US" altLang="zh-CN" b="0" i="0" dirty="0">
                <a:solidFill>
                  <a:srgbClr val="121212"/>
                </a:solidFill>
                <a:effectLst/>
                <a:latin typeface="-apple-system"/>
              </a:rPr>
              <a:t>NLP</a:t>
            </a:r>
            <a:r>
              <a:rPr lang="zh-CN" altLang="en-US" b="0" i="0" dirty="0">
                <a:solidFill>
                  <a:srgbClr val="121212"/>
                </a:solidFill>
                <a:effectLst/>
                <a:latin typeface="-apple-system"/>
              </a:rPr>
              <a:t>任务中</a:t>
            </a:r>
            <a:r>
              <a:rPr lang="zh-CN" altLang="en-US" dirty="0"/>
              <a:t>取得了</a:t>
            </a:r>
            <a:r>
              <a:rPr lang="en-US" altLang="zh-CN" dirty="0"/>
              <a:t>SOTA</a:t>
            </a:r>
            <a:r>
              <a:rPr lang="zh-CN" altLang="en-US" dirty="0"/>
              <a:t>的效果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从红框处可以看出较大规模的</a:t>
            </a:r>
            <a:r>
              <a:rPr lang="en-US" altLang="zh-CN" dirty="0"/>
              <a:t>BERT</a:t>
            </a:r>
            <a:r>
              <a:rPr lang="zh-CN" altLang="en-US" dirty="0"/>
              <a:t>模型有着更好的效果</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上图是</a:t>
            </a:r>
            <a:r>
              <a:rPr lang="en-US" altLang="zh-CN" dirty="0" err="1"/>
              <a:t>WebText</a:t>
            </a:r>
            <a:r>
              <a:rPr lang="en-US" altLang="zh-CN" dirty="0"/>
              <a:t> LMs </a:t>
            </a:r>
            <a:r>
              <a:rPr lang="zh-CN" altLang="en-US" dirty="0"/>
              <a:t>在</a:t>
            </a:r>
            <a:r>
              <a:rPr lang="en-US" altLang="zh-CN" dirty="0"/>
              <a:t>4</a:t>
            </a:r>
            <a:r>
              <a:rPr lang="zh-CN" altLang="en-US" dirty="0"/>
              <a:t>种</a:t>
            </a:r>
            <a:r>
              <a:rPr lang="en-US" altLang="zh-CN" dirty="0"/>
              <a:t>NLP</a:t>
            </a:r>
            <a:r>
              <a:rPr lang="zh-CN" altLang="en-US" dirty="0"/>
              <a:t>任务中 模型效果随参数数量的 变化曲线</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以及</a:t>
            </a:r>
            <a:r>
              <a:rPr lang="en-US" altLang="zh-CN" dirty="0"/>
              <a:t>GPT-3</a:t>
            </a:r>
            <a:r>
              <a:rPr lang="zh-CN" altLang="en-US" dirty="0"/>
              <a:t>模型在</a:t>
            </a:r>
            <a:r>
              <a:rPr lang="en-US" altLang="zh-CN" dirty="0"/>
              <a:t>42</a:t>
            </a:r>
            <a:r>
              <a:rPr lang="zh-CN" altLang="en-US" dirty="0"/>
              <a:t>种</a:t>
            </a:r>
            <a:r>
              <a:rPr lang="en-US" altLang="zh-CN" dirty="0"/>
              <a:t>NLP</a:t>
            </a:r>
            <a:r>
              <a:rPr lang="zh-CN" altLang="en-US" dirty="0"/>
              <a:t>任务中的综合表现</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从折线的趋势可以看出，模型效果与参数数量是成正相关的</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零样本学习在没有任何训练样本的情况下，借助辅助知识（如属性、词向量、文本描述等）学习一些从未见过的新概念</a:t>
            </a:r>
            <a:endParaRPr lang="en-US" altLang="zh-CN" b="0" i="0" dirty="0">
              <a:solidFill>
                <a:srgbClr val="333333"/>
              </a:solidFill>
              <a:effectLst/>
              <a:latin typeface="Helvetica Neu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比如用于识别老虎和马的模型，如果让它去识别斑马，传统方法是让去在斑马数据集上继续训练，而零样本学习则是将 斑马描述为 有着类似老虎的斑纹和类似马的体型，这样的基于属性和描述的方法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2783387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上述公式的含义是，首先计算点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的每轮次的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loss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变化值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𝛿</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sub>
                        </m:sSub>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在训练步数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𝑠𝑡𝑒𝑝</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中，小于阈值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的比例，将比例较大的加入候选冻结列表，从而保证损失值变化较小的模型参数能够被冻结。然后对候选冻结列表中的每个点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，计算其损失值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在训练步数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𝑠𝑡𝑒𝑝</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中的平均值，如果该平均值大于阈值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，那么把点从列表中去除，这一步骤是为了保留损失值仍较大的模型参数，确保将被冻结的模型参数均已接近收敛。公式中的训练步数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𝑠𝑡𝑒𝑝</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、阈值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和阈值</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在本研究中需要通过强化学习来确定，同一个阶段中的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结</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点基于相同的</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𝑠𝑡𝑒𝑝</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进行冻结判断。</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上述公式的含义是，首先计算点</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的每轮次的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loss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变化值</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𝛿</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𝑙</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𝑣 </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在训练步数</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𝑠𝑡𝑒𝑝</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中，小于阈值</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的比例，将比例较大的加入候选冻结列表，从而保证损失值变化较小的模型参数能够被冻结。然后对候选冻结列表中的每个点</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，计算其损失值</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𝑙</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在训练步数</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𝑠𝑡𝑒𝑝</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中的平均值，如果该平均值大于阈值</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，那么把点从列表中去除，这一步骤是为了保留损失值仍较大的模型参数，确保将被冻结的模型参数均已接近收敛。公式中的训练步数</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𝑠𝑡𝑒𝑝</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、阈值</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和阈值</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在本研究中需要通过强化学习来确定，同一个阶段中的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结</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点基于相同的</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𝑠𝑡𝑒𝑝</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进行冻结判断。</a:t>
                </a:r>
              </a:p>
              <a:p>
                <a:endParaRPr lang="zh-CN" altLang="en-US" dirty="0"/>
              </a:p>
            </p:txBody>
          </p:sp>
        </mc:Fallback>
      </mc:AlternateContent>
      <p:sp>
        <p:nvSpPr>
          <p:cNvPr id="4" name="灯片编号占位符 3"/>
          <p:cNvSpPr>
            <a:spLocks noGrp="1"/>
          </p:cNvSpPr>
          <p:nvPr>
            <p:ph type="sldNum" sz="quarter" idx="5"/>
          </p:nvPr>
        </p:nvSpPr>
        <p:spPr/>
        <p:txBody>
          <a:bodyPr/>
          <a:lstStyle/>
          <a:p>
            <a:fld id="{EE634212-A9A7-4B0A-843A-3259CA589536}" type="slidenum">
              <a:rPr lang="zh-CN" altLang="en-US" smtClean="0"/>
              <a:t>24</a:t>
            </a:fld>
            <a:endParaRPr lang="zh-CN" altLang="en-US"/>
          </a:p>
        </p:txBody>
      </p:sp>
    </p:spTree>
    <p:extLst>
      <p:ext uri="{BB962C8B-B14F-4D97-AF65-F5344CB8AC3E}">
        <p14:creationId xmlns:p14="http://schemas.microsoft.com/office/powerpoint/2010/main" val="316639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本研究拟在异构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集群中实现流水线混合并行训练优化系统。如图</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7</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所示，对应本研究实际执行过程中的三个阶段，系统的整体设计可以分为</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个主要模块：流水线阶段划分模块、流水线训练模块、冻结训练模块。</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本系统关键模块的具体设计描述如下：</a:t>
            </a:r>
          </a:p>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•流水线阶段划分模块。包含模型计算图构建子模块和基于子图划分的模型划分子模块。模型计算图构建模块能够通过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Profiler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原始模型进行一个轮次的训练，通过追踪训练过程中的各项数据，获取模型对应的计算图（即有向无环图），并收集计算图中每个点的训练时间、参数和中间结果等信息，为下一步的模型划分提供基础。基于子图划分的模型划分模块根据计算图将原始模型划分为流水线阶段，并保证负载均衡与最小通信开销。</a:t>
            </a:r>
          </a:p>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流水线训练模块。本模块包括流水线训练执行子模块和模型训练过程统计数据收集子模块。流水线训练执行负责对输入模型执行流水线训练。模型训练过程统计数据收集模块用于在训练过程中收集冻结相关的激活值、损失值和梯度等信息。</a:t>
            </a:r>
          </a:p>
          <a:p>
            <a:pPr indent="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•冻结训练模块。本模块包括基于强化学习的冻结判断模块，根据实际训练得到的统计数据判断模型应如何冻结。冻结实施阶段负责根据冻结判断结果对相应的模型部分进行冻结。</a:t>
            </a:r>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95129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系统将采用</a:t>
            </a:r>
            <a:r>
              <a:rPr lang="en-US" altLang="zh-CN" dirty="0"/>
              <a:t>ImageNet</a:t>
            </a:r>
            <a:r>
              <a:rPr lang="zh-CN" altLang="en-US" dirty="0"/>
              <a:t>、</a:t>
            </a:r>
            <a:r>
              <a:rPr lang="en-US" altLang="zh-CN" dirty="0"/>
              <a:t>cifar10</a:t>
            </a:r>
            <a:r>
              <a:rPr lang="zh-CN" altLang="en-US" dirty="0"/>
              <a:t>等数据集</a:t>
            </a:r>
            <a:endParaRPr lang="en-US" altLang="zh-CN" dirty="0"/>
          </a:p>
          <a:p>
            <a:r>
              <a:rPr lang="zh-CN" altLang="en-US" dirty="0"/>
              <a:t>在</a:t>
            </a:r>
            <a:r>
              <a:rPr lang="en-US" altLang="zh-CN" dirty="0">
                <a:latin typeface="Times New Roman" panose="02020603050405020304" charset="0"/>
                <a:ea typeface="微软雅黑" panose="020B0503020204020204" pitchFamily="34" charset="-122"/>
                <a:cs typeface="Times New Roman" panose="02020603050405020304" charset="0"/>
              </a:rPr>
              <a:t>VGG-16</a:t>
            </a:r>
            <a:r>
              <a:rPr lang="zh-CN" altLang="en-US" dirty="0">
                <a:latin typeface="Times New Roman" panose="02020603050405020304" charset="0"/>
                <a:ea typeface="微软雅黑" panose="020B0503020204020204" pitchFamily="34" charset="-122"/>
                <a:cs typeface="Times New Roman" panose="02020603050405020304" charset="0"/>
              </a:rPr>
              <a:t>、</a:t>
            </a:r>
            <a:r>
              <a:rPr lang="en-US" altLang="zh-CN" dirty="0">
                <a:latin typeface="Times New Roman" panose="02020603050405020304" charset="0"/>
                <a:ea typeface="微软雅黑" panose="020B0503020204020204" pitchFamily="34" charset="-122"/>
                <a:cs typeface="Times New Roman" panose="02020603050405020304" charset="0"/>
              </a:rPr>
              <a:t>Resnet-50</a:t>
            </a:r>
            <a:r>
              <a:rPr lang="zh-CN" altLang="en-US" dirty="0">
                <a:latin typeface="Times New Roman" panose="02020603050405020304" charset="0"/>
                <a:ea typeface="微软雅黑" panose="020B0503020204020204" pitchFamily="34" charset="-122"/>
                <a:cs typeface="Times New Roman" panose="02020603050405020304" charset="0"/>
              </a:rPr>
              <a:t>、</a:t>
            </a:r>
            <a:r>
              <a:rPr lang="en-US" altLang="zh-CN" dirty="0">
                <a:latin typeface="Times New Roman" panose="02020603050405020304" charset="0"/>
                <a:ea typeface="微软雅黑" panose="020B0503020204020204" pitchFamily="34" charset="-122"/>
                <a:cs typeface="Times New Roman" panose="02020603050405020304" charset="0"/>
              </a:rPr>
              <a:t>Inception V3</a:t>
            </a:r>
            <a:r>
              <a:rPr lang="zh-CN" altLang="en-US" dirty="0">
                <a:latin typeface="Times New Roman" panose="02020603050405020304" charset="0"/>
                <a:ea typeface="微软雅黑" panose="020B0503020204020204" pitchFamily="34" charset="-122"/>
                <a:cs typeface="Times New Roman" panose="02020603050405020304" charset="0"/>
              </a:rPr>
              <a:t>等经典模型上进行训练</a:t>
            </a:r>
            <a:endParaRPr lang="en-US" altLang="zh-CN" dirty="0">
              <a:latin typeface="Times New Roman" panose="02020603050405020304" charset="0"/>
              <a:ea typeface="微软雅黑" panose="020B0503020204020204" pitchFamily="34" charset="-122"/>
              <a:cs typeface="Times New Roman" panose="02020603050405020304" charset="0"/>
            </a:endParaRPr>
          </a:p>
          <a:p>
            <a:r>
              <a:rPr lang="zh-CN" altLang="en-US" dirty="0">
                <a:latin typeface="Times New Roman" panose="02020603050405020304" charset="0"/>
                <a:ea typeface="微软雅黑" panose="020B0503020204020204" pitchFamily="34" charset="-122"/>
                <a:cs typeface="Times New Roman" panose="02020603050405020304" charset="0"/>
              </a:rPr>
              <a:t>系统将部署在东南大学云数据中心的</a:t>
            </a:r>
            <a:r>
              <a:rPr lang="en-US" altLang="zh-CN" dirty="0">
                <a:latin typeface="Times New Roman" panose="02020603050405020304" charset="0"/>
                <a:ea typeface="微软雅黑" panose="020B0503020204020204" pitchFamily="34" charset="-122"/>
                <a:cs typeface="Times New Roman" panose="02020603050405020304" charset="0"/>
              </a:rPr>
              <a:t>GPU</a:t>
            </a:r>
            <a:r>
              <a:rPr lang="zh-CN" altLang="en-US" dirty="0">
                <a:latin typeface="Times New Roman" panose="02020603050405020304" charset="0"/>
                <a:ea typeface="微软雅黑" panose="020B0503020204020204" pitchFamily="34" charset="-122"/>
                <a:cs typeface="Times New Roman" panose="02020603050405020304" charset="0"/>
              </a:rPr>
              <a:t>节点中</a:t>
            </a:r>
            <a:endParaRPr lang="en-US" altLang="zh-CN" dirty="0">
              <a:latin typeface="Times New Roman" panose="02020603050405020304" charset="0"/>
              <a:ea typeface="微软雅黑" panose="020B0503020204020204" pitchFamily="34" charset="-122"/>
              <a:cs typeface="Times New Roman" panose="02020603050405020304" charset="0"/>
            </a:endParaRPr>
          </a:p>
          <a:p>
            <a:r>
              <a:rPr lang="zh-CN" altLang="en-US" dirty="0">
                <a:latin typeface="Times New Roman" panose="02020603050405020304" charset="0"/>
                <a:ea typeface="微软雅黑" panose="020B0503020204020204" pitchFamily="34" charset="-122"/>
                <a:cs typeface="Times New Roman" panose="02020603050405020304" charset="0"/>
              </a:rPr>
              <a:t>其中节点内采用</a:t>
            </a:r>
            <a:r>
              <a:rPr lang="en-US" altLang="zh-CN" dirty="0">
                <a:latin typeface="Times New Roman" panose="02020603050405020304" charset="0"/>
                <a:ea typeface="微软雅黑" panose="020B0503020204020204" pitchFamily="34" charset="-122"/>
                <a:cs typeface="Times New Roman" panose="02020603050405020304" charset="0"/>
              </a:rPr>
              <a:t>PCIE</a:t>
            </a:r>
            <a:r>
              <a:rPr lang="zh-CN" altLang="en-US" dirty="0">
                <a:latin typeface="Times New Roman" panose="02020603050405020304" charset="0"/>
                <a:ea typeface="微软雅黑" panose="020B0503020204020204" pitchFamily="34" charset="-122"/>
                <a:cs typeface="Times New Roman" panose="02020603050405020304" charset="0"/>
              </a:rPr>
              <a:t>进行通信，节点间采用以太网进行通信</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3666919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27</a:t>
            </a:fld>
            <a:endParaRPr lang="zh-CN" altLang="en-US"/>
          </a:p>
        </p:txBody>
      </p:sp>
    </p:spTree>
    <p:extLst>
      <p:ext uri="{BB962C8B-B14F-4D97-AF65-F5344CB8AC3E}">
        <p14:creationId xmlns:p14="http://schemas.microsoft.com/office/powerpoint/2010/main" val="391928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28</a:t>
            </a:fld>
            <a:endParaRPr lang="zh-CN" altLang="en-US"/>
          </a:p>
        </p:txBody>
      </p:sp>
    </p:spTree>
    <p:extLst>
      <p:ext uri="{BB962C8B-B14F-4D97-AF65-F5344CB8AC3E}">
        <p14:creationId xmlns:p14="http://schemas.microsoft.com/office/powerpoint/2010/main" val="1818882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29</a:t>
            </a:fld>
            <a:endParaRPr lang="zh-CN" altLang="en-US"/>
          </a:p>
        </p:txBody>
      </p:sp>
    </p:spTree>
    <p:extLst>
      <p:ext uri="{BB962C8B-B14F-4D97-AF65-F5344CB8AC3E}">
        <p14:creationId xmlns:p14="http://schemas.microsoft.com/office/powerpoint/2010/main" val="418589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同样的，在图像领域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2014</a:t>
            </a:r>
            <a:r>
              <a:rPr lang="zh-CN" altLang="en-US" dirty="0"/>
              <a:t>年的</a:t>
            </a:r>
            <a:r>
              <a:rPr lang="en-US" altLang="zh-CN" dirty="0" err="1"/>
              <a:t>GoogleNet</a:t>
            </a:r>
            <a:r>
              <a:rPr lang="en-US" altLang="zh-CN" dirty="0"/>
              <a:t> </a:t>
            </a:r>
            <a:r>
              <a:rPr lang="zh-CN" altLang="en-US" dirty="0"/>
              <a:t>在</a:t>
            </a:r>
            <a:r>
              <a:rPr lang="en-US" altLang="zh-CN" dirty="0" err="1"/>
              <a:t>imagenet</a:t>
            </a:r>
            <a:r>
              <a:rPr lang="zh-CN" altLang="en-US" dirty="0"/>
              <a:t>数据集上的精度为</a:t>
            </a:r>
            <a:r>
              <a:rPr lang="en-US" altLang="zh-CN" dirty="0"/>
              <a:t>74.8%</a:t>
            </a:r>
            <a:r>
              <a:rPr lang="zh-CN" altLang="en-US" dirty="0"/>
              <a:t>，参数规模为四百万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2017</a:t>
            </a:r>
            <a:r>
              <a:rPr lang="zh-CN" altLang="en-US" dirty="0"/>
              <a:t>年的</a:t>
            </a:r>
            <a:r>
              <a:rPr lang="en-US" altLang="zh-CN" dirty="0" err="1"/>
              <a:t>SENet</a:t>
            </a:r>
            <a:r>
              <a:rPr lang="en-US" altLang="zh-CN" dirty="0"/>
              <a:t> </a:t>
            </a:r>
            <a:r>
              <a:rPr lang="zh-CN" altLang="en-US" dirty="0"/>
              <a:t>模型精度为</a:t>
            </a:r>
            <a:r>
              <a:rPr lang="en-US" altLang="zh-CN" dirty="0"/>
              <a:t>82.7%</a:t>
            </a:r>
            <a:r>
              <a:rPr lang="zh-CN" altLang="en-US" dirty="0"/>
              <a:t>，而它的参数规模已经达到了</a:t>
            </a:r>
            <a:r>
              <a:rPr lang="en-US" altLang="zh-CN" dirty="0"/>
              <a:t>1</a:t>
            </a:r>
            <a:r>
              <a:rPr lang="zh-CN" altLang="en-US" dirty="0"/>
              <a:t>亿</a:t>
            </a:r>
            <a:r>
              <a:rPr lang="en-US" altLang="zh-CN" dirty="0"/>
              <a:t>4</a:t>
            </a:r>
            <a:r>
              <a:rPr lang="zh-CN" altLang="en-US" dirty="0"/>
              <a:t>千万，是前者的</a:t>
            </a:r>
            <a:r>
              <a:rPr lang="en-US" altLang="zh-CN" dirty="0"/>
              <a:t>36</a:t>
            </a:r>
            <a:r>
              <a:rPr lang="zh-CN" altLang="en-US" dirty="0"/>
              <a:t>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现在提高模型精度的一个方法就是训练更大的模型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导致模型参数越来越多，模型越来越大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对于这种规模的模型，使用传统的单机单卡模式来进行</a:t>
            </a:r>
            <a:r>
              <a:rPr lang="zh-CN" altLang="en-US" sz="1200" dirty="0"/>
              <a:t>训练或推理，所需时间显著增长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1287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传统的分布式学习方法是数据并行和模型并行</a:t>
            </a:r>
            <a:endParaRPr lang="en-US" altLang="zh-CN" dirty="0"/>
          </a:p>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并行是对数据的划分，每台机器上有着完整的模型副本，但由于每台机器都有模型的完整副本，不能减少显存的占用，所以数据并行无法支撑大模型的训练；而且随着并行度的提高，参数通信量逐渐增加，有限的通信带宽会导致参数同步时间会成为整个训练的瓶颈，影响训练效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）模型并行是对模型的划分，它将完整的模型切分成多个部分，划分到不同的</a:t>
            </a:r>
            <a:r>
              <a:rPr lang="en-US" altLang="zh-CN" sz="1800" dirty="0">
                <a:effectLst/>
                <a:latin typeface="Times New Roman" panose="02020603050405020304" pitchFamily="18" charset="0"/>
                <a:ea typeface="宋体" panose="02010600030101010101" pitchFamily="2" charset="-122"/>
              </a:rPr>
              <a:t>worker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上，每个</a:t>
            </a:r>
            <a:r>
              <a:rPr lang="en-US" altLang="zh-CN" sz="1800" dirty="0">
                <a:effectLst/>
                <a:latin typeface="Times New Roman" panose="02020603050405020304" pitchFamily="18" charset="0"/>
                <a:ea typeface="宋体" panose="02010600030101010101" pitchFamily="2" charset="-122"/>
              </a:rPr>
              <a:t>worker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负责部分模型的训练并传输中间结果。虽然模型并行通过模型划分从而能够支撑大模型的训练，但训练过程中的中间结果的传播会产生额外的通信开销，同时由于计算的依赖性，反向传播需要等待正向传播的过程结束后才能进行，造成模型并行中</a:t>
            </a:r>
            <a:r>
              <a:rPr lang="en-US" altLang="zh-CN" sz="1800" dirty="0">
                <a:effectLst/>
                <a:latin typeface="Times New Roman" panose="02020603050405020304" pitchFamily="18" charset="0"/>
                <a:ea typeface="宋体" panose="02010600030101010101" pitchFamily="2" charset="-122"/>
              </a:rPr>
              <a:t>GPU</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存在大量的空闲时间，分布式训练效率很低。</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307886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2800" dirty="0">
                <a:effectLst/>
                <a:latin typeface="Times New Roman" panose="02020603050405020304" pitchFamily="18" charset="0"/>
                <a:ea typeface="宋体" panose="02010600030101010101" pitchFamily="2" charset="-122"/>
                <a:cs typeface="Times New Roman" panose="02020603050405020304" pitchFamily="18" charset="0"/>
              </a:rPr>
              <a:t>针对这两种并行方式各自的特点，近期研究者们提出了</a:t>
            </a:r>
            <a:r>
              <a:rPr lang="zh-CN" altLang="en-US" sz="2800" dirty="0">
                <a:effectLst/>
                <a:latin typeface="Times New Roman" panose="02020603050405020304" pitchFamily="18" charset="0"/>
                <a:ea typeface="宋体" panose="02010600030101010101" pitchFamily="2" charset="-122"/>
                <a:cs typeface="Times New Roman" panose="02020603050405020304" pitchFamily="18" charset="0"/>
              </a:rPr>
              <a:t>流水线混合并行</a:t>
            </a:r>
            <a:endParaRPr lang="en-US" altLang="zh-CN" sz="2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t>流水线混合并行中和模型并行一样进行模型的划分，区别在于原本每个</a:t>
            </a:r>
            <a:r>
              <a:rPr lang="en-US" altLang="zh-CN" sz="1800" dirty="0"/>
              <a:t>batch</a:t>
            </a:r>
            <a:r>
              <a:rPr lang="zh-CN" altLang="en-US" sz="1800" dirty="0"/>
              <a:t>的训练数据被分割为多个更小的minibatch。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如图</a:t>
            </a:r>
            <a:r>
              <a:rPr lang="en-US" altLang="zh-CN" sz="1800" dirty="0">
                <a:effectLst/>
                <a:latin typeface="Times New Roman" panose="02020603050405020304" pitchFamily="18" charset="0"/>
                <a:ea typeface="宋体" panose="02010600030101010101" pitchFamily="2" charset="-122"/>
              </a:rPr>
              <a:t>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所示，流水线并行中划分出来的部分模型被称为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stage</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t>每个阶段计算一组minibatch的输出后，立即将它们传播给后续的阶段，接着计算下一组数据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以同样的方式，在反向传播过程中，阶段间传播模型梯度，传播顺序相反。</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图</a:t>
            </a:r>
            <a:r>
              <a:rPr lang="en-US" altLang="zh-CN" sz="1800" dirty="0"/>
              <a:t>c</a:t>
            </a:r>
            <a:r>
              <a:rPr lang="zh-CN" altLang="en-US" sz="1800" dirty="0"/>
              <a:t>中首先由阶段</a:t>
            </a:r>
            <a:r>
              <a:rPr lang="en-US" altLang="zh-CN" sz="1800" dirty="0"/>
              <a:t>1</a:t>
            </a:r>
            <a:r>
              <a:rPr lang="zh-CN" altLang="en-US" sz="1800" dirty="0"/>
              <a:t>进行</a:t>
            </a:r>
            <a:r>
              <a:rPr lang="en-US" altLang="zh-CN" sz="1800" dirty="0"/>
              <a:t>mini-batch1</a:t>
            </a:r>
            <a:r>
              <a:rPr lang="zh-CN" altLang="en-US" sz="1800" dirty="0"/>
              <a:t>的前向传播，完成后阶段</a:t>
            </a:r>
            <a:r>
              <a:rPr lang="en-US" altLang="zh-CN" sz="1800" dirty="0"/>
              <a:t>2</a:t>
            </a:r>
            <a:r>
              <a:rPr lang="zh-CN" altLang="en-US" sz="1800" dirty="0"/>
              <a:t>对</a:t>
            </a:r>
            <a:r>
              <a:rPr lang="en-US" altLang="zh-CN" sz="1800" dirty="0"/>
              <a:t>mini-batch1</a:t>
            </a:r>
            <a:r>
              <a:rPr lang="zh-CN" altLang="en-US" sz="1800" dirty="0"/>
              <a:t>进行进一步处理，同时阶段</a:t>
            </a:r>
            <a:r>
              <a:rPr lang="en-US" altLang="zh-CN" sz="1800" dirty="0"/>
              <a:t>1</a:t>
            </a:r>
            <a:r>
              <a:rPr lang="zh-CN" altLang="en-US" sz="1800" dirty="0"/>
              <a:t>可以继续计算</a:t>
            </a:r>
            <a:r>
              <a:rPr lang="en-US" altLang="zh-CN" sz="1800" dirty="0"/>
              <a:t>mini-batch2</a:t>
            </a:r>
            <a:r>
              <a:rPr lang="zh-CN" altLang="en-US" sz="1800" dirty="0"/>
              <a:t>的数据，依此类推</a:t>
            </a:r>
            <a:endParaRPr lang="en-US" altLang="zh-CN" sz="1800" dirty="0"/>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每一部分数据都由在不同训练节点的部分模型按以类似流水线的方式依次处理，提高了设备的利用率和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然而，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流水线并行要求由模型划分而来的每个阶段有着尽可能相同的负载，即每个阶段的执行时间尽可能相同，否则会导致设备利用率和模型训练速度的降低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（如图</a:t>
            </a:r>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中所示，负载不均衡时机器存在大量空闲时间片）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因此需要一个合适的模型划分和任务放置方法，综合考虑神经网络模型层的划分和对应训练任务的设备选择，以平衡每个阶段的负载，保障较高的训练效率</a:t>
            </a:r>
            <a:endParaRPr lang="zh-CN" altLang="en-US" sz="1800"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227479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在目前的模型划分算法中，神经网络模型都被视为一个</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线性层级结构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进行划分，而常用的深度学习框架，如</a:t>
            </a:r>
            <a:r>
              <a:rPr lang="en-US" altLang="zh-CN" sz="1800" dirty="0">
                <a:effectLst/>
                <a:latin typeface="Times New Roman" panose="02020603050405020304" pitchFamily="18" charset="0"/>
                <a:ea typeface="宋体" panose="02010600030101010101" pitchFamily="2" charset="-122"/>
              </a:rPr>
              <a:t>TensorFlow</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Pytorch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，它们在进行神经网络模型的计算与通信调度时使用的是由张量计算和通信操作组成的计算图，对应的结构为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有向无环图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。同时，随着深度学习的发展，神经网络模型结构已经从原先的简单的模型层堆叠变为复杂的、可能存在多个分支的模型结构，这些复杂模型往往也对应着一个有向无环图，比如图</a:t>
            </a:r>
            <a:r>
              <a:rPr lang="en-US" altLang="zh-CN" sz="1800" dirty="0">
                <a:effectLst/>
                <a:latin typeface="Times New Roman" panose="02020603050405020304" pitchFamily="18" charset="0"/>
                <a:ea typeface="宋体" panose="02010600030101010101" pitchFamily="2" charset="-122"/>
              </a:rPr>
              <a:t>3-a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a:t>
            </a:r>
            <a:r>
              <a:rPr lang="en-US" altLang="zh-CN" sz="1800" dirty="0" err="1">
                <a:effectLst/>
                <a:latin typeface="Times New Roman" panose="02020603050405020304" pitchFamily="18" charset="0"/>
                <a:ea typeface="宋体" panose="02010600030101010101" pitchFamily="2" charset="-122"/>
              </a:rPr>
              <a:t>GoogleNet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使用的</a:t>
            </a:r>
            <a:r>
              <a:rPr lang="en-US" altLang="zh-CN" sz="1800" dirty="0">
                <a:effectLst/>
                <a:latin typeface="Times New Roman" panose="02020603050405020304" pitchFamily="18" charset="0"/>
                <a:ea typeface="宋体" panose="02010600030101010101" pitchFamily="2" charset="-122"/>
              </a:rPr>
              <a:t>Inception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模块，在这种模型上按照线性层级结构进行划分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可能会导致设备利用率的降低</a:t>
            </a:r>
            <a:endParaRPr lang="en-US" altLang="zh-CN"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187847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此外，为了进一步加速模型训练，现有研究从模型训练机理出发，提出了神经网络模型的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冻结训练机制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研究发现，神经网络模型在训练过程存在模型不同部分收敛速度不同的现象。将训练过程中神经网络各层在不同时间点的特征表示与最终的特征表示进行比较，能够发现较低的层（靠近输入层）相对较高的层（靠近输出层）收敛更快。因此在后续训练过程中，可能存在部分模型参数已经收敛，而剩余的部分还未收敛的情况，此时并不是所有模型参数都需要更新。</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但在传统训练模式中，仍然是所有模型参数都参与训练，这就导致存在大量的不必要的计算量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，影响训练速度</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为了解决这一问题，研究者提出了一种</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冻结训练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方法，冻结训练将先收敛的模型参数固定，在后面的训练过程中不再为对这些参数进行更新，这些参数被称之为冻结的参数。引入冻结训练可以节省反向传播和更新较低层权重所需的计算量，同时在不影响模型准确率的前提下加速了模型收敛。</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211778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如果</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在流水线并行中引入冻结训练机制，不仅可以减少模型训练所需的计算量，提升训练加速比，还可以利用冻结加速模型收敛的特性，进一步提高训练效率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对于不同模型来说，它们在训练过程中的收敛情况各不相同，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难以设计统一的冻结判断与选择准则</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来确定哪些参数需要被冻结</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而在流水线并行中应用冻结机制，还需要考虑到，在训练的前期，模型已经如图</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所示，被划分成了多个阶段，</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冻结训练虽然能够降低每个阶段的计算时间，但同时也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可能会影响到阶段间的负载均衡状态</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可能造成图</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所示的负载不均衡状态，</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从而导致无法达到理想的收敛加速效果</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512014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针对上述存在的问题，</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本研究</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的目标是</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设计</a:t>
            </a:r>
            <a:r>
              <a:rPr lang="en-US" altLang="zh-CN" sz="1800" b="1"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集群中流水线混合并行模式下基于子图划分的任务放置算法</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和</a:t>
            </a:r>
            <a: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t>基于冻结训练的收敛加速机制</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，通过保障流水线阶段负载均衡，减少不必要的计算开销和通信开销，在保证精度不变的前提下在异构</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GPU</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集群中达到较高的训练加速比，并加快模型收敛速度</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其中</a:t>
            </a:r>
            <a:r>
              <a:rPr lang="zh-CN" altLang="en-US" sz="1200" b="1" dirty="0">
                <a:latin typeface="+mn-ea"/>
              </a:rPr>
              <a:t>基于子图划分的任务放置算法需要</a:t>
            </a:r>
            <a:endParaRPr lang="en-US" altLang="zh-CN" sz="1200" b="1" dirty="0">
              <a:latin typeface="+mn-ea"/>
            </a:endParaRPr>
          </a:p>
          <a:p>
            <a:pPr marL="0" indent="0">
              <a:lnSpc>
                <a:spcPct val="125000"/>
              </a:lnSpc>
              <a:buFont typeface="Arial" panose="020B0604020202020204" pitchFamily="34" charset="0"/>
              <a:buNone/>
            </a:pPr>
            <a:r>
              <a:rPr lang="zh-CN" altLang="en-US" sz="1200" dirty="0">
                <a:solidFill>
                  <a:srgbClr val="121212"/>
                </a:solidFill>
                <a:latin typeface="-apple-system"/>
              </a:rPr>
              <a:t>能够保障流水线阶段负载均衡</a:t>
            </a:r>
            <a:endParaRPr lang="en-US" altLang="zh-CN" sz="1200" dirty="0">
              <a:solidFill>
                <a:srgbClr val="121212"/>
              </a:solidFill>
              <a:latin typeface="-apple-system"/>
            </a:endParaRPr>
          </a:p>
          <a:p>
            <a:pPr marL="0" indent="0">
              <a:lnSpc>
                <a:spcPct val="125000"/>
              </a:lnSpc>
              <a:buFont typeface="Arial" panose="020B0604020202020204" pitchFamily="34" charset="0"/>
              <a:buNone/>
            </a:pPr>
            <a:r>
              <a:rPr lang="zh-CN" altLang="en-US" sz="1200" dirty="0">
                <a:solidFill>
                  <a:srgbClr val="121212"/>
                </a:solidFill>
                <a:latin typeface="-apple-system"/>
              </a:rPr>
              <a:t>解决有向无环图结构模型划分问题</a:t>
            </a:r>
            <a:endParaRPr lang="en-US" altLang="zh-CN" sz="1200" dirty="0">
              <a:solidFill>
                <a:srgbClr val="121212"/>
              </a:solidFill>
              <a:latin typeface="-apple-system"/>
            </a:endParaRPr>
          </a:p>
          <a:p>
            <a:pPr marL="0" indent="0">
              <a:lnSpc>
                <a:spcPct val="125000"/>
              </a:lnSpc>
              <a:buFont typeface="Arial" panose="020B0604020202020204" pitchFamily="34" charset="0"/>
              <a:buNone/>
            </a:pPr>
            <a:r>
              <a:rPr lang="zh-CN" altLang="en-US" sz="1200" dirty="0">
                <a:solidFill>
                  <a:srgbClr val="121212"/>
                </a:solidFill>
                <a:latin typeface="-apple-system"/>
              </a:rPr>
              <a:t>并综合考虑</a:t>
            </a:r>
            <a:r>
              <a:rPr lang="en-US" altLang="zh-CN" sz="1200" dirty="0">
                <a:solidFill>
                  <a:srgbClr val="121212"/>
                </a:solidFill>
                <a:latin typeface="-apple-system"/>
              </a:rPr>
              <a:t>GPU</a:t>
            </a:r>
            <a:r>
              <a:rPr lang="zh-CN" altLang="en-US" sz="1200" dirty="0">
                <a:solidFill>
                  <a:srgbClr val="121212"/>
                </a:solidFill>
                <a:latin typeface="-apple-system"/>
              </a:rPr>
              <a:t>集群设备与带宽异构性</a:t>
            </a:r>
            <a:endParaRPr lang="zh-CN" altLang="zh-CN" sz="1200" dirty="0">
              <a:solidFill>
                <a:srgbClr val="12121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mn-ea"/>
              </a:rPr>
              <a:t>基于冻结训练的收敛加速机制需要</a:t>
            </a:r>
            <a:endParaRPr lang="en-US" altLang="zh-CN" sz="1200" dirty="0">
              <a:solidFill>
                <a:srgbClr val="121212"/>
              </a:solidFill>
              <a:latin typeface="-apple-system"/>
            </a:endParaRPr>
          </a:p>
          <a:p>
            <a:pPr marL="0" indent="0">
              <a:lnSpc>
                <a:spcPct val="125000"/>
              </a:lnSpc>
              <a:buFont typeface="Arial" panose="020B0604020202020204" pitchFamily="34" charset="0"/>
              <a:buNone/>
            </a:pPr>
            <a:r>
              <a:rPr lang="zh-CN" altLang="en-US" sz="1200" dirty="0">
                <a:solidFill>
                  <a:srgbClr val="121212"/>
                </a:solidFill>
                <a:latin typeface="-apple-system"/>
              </a:rPr>
              <a:t>通过冻结机制加速模型收敛</a:t>
            </a:r>
            <a:endParaRPr lang="en-US" altLang="zh-CN" sz="1200" dirty="0">
              <a:solidFill>
                <a:srgbClr val="121212"/>
              </a:solidFill>
              <a:latin typeface="-apple-system"/>
            </a:endParaRPr>
          </a:p>
          <a:p>
            <a:pPr marL="0" indent="0">
              <a:lnSpc>
                <a:spcPct val="125000"/>
              </a:lnSpc>
              <a:buFont typeface="Arial" panose="020B0604020202020204" pitchFamily="34" charset="0"/>
              <a:buNone/>
            </a:pPr>
            <a:r>
              <a:rPr lang="zh-CN" altLang="en-US" sz="1200" dirty="0">
                <a:solidFill>
                  <a:srgbClr val="121212"/>
                </a:solidFill>
                <a:latin typeface="-apple-system"/>
              </a:rPr>
              <a:t>设计合适的基于训练统计数据的冻结判断标准</a:t>
            </a:r>
            <a:endParaRPr lang="en-US" altLang="zh-CN" sz="1200" dirty="0">
              <a:solidFill>
                <a:srgbClr val="121212"/>
              </a:solidFill>
              <a:latin typeface="-apple-system"/>
            </a:endParaRPr>
          </a:p>
          <a:p>
            <a:pPr marL="0" indent="0">
              <a:lnSpc>
                <a:spcPct val="125000"/>
              </a:lnSpc>
              <a:buFont typeface="Arial" panose="020B0604020202020204" pitchFamily="34" charset="0"/>
              <a:buNone/>
            </a:pPr>
            <a:r>
              <a:rPr lang="zh-CN" altLang="en-US" sz="1200" dirty="0">
                <a:solidFill>
                  <a:srgbClr val="121212"/>
                </a:solidFill>
                <a:latin typeface="-apple-system"/>
              </a:rPr>
              <a:t>并在冻结时考虑流水线阶段的负载均衡</a:t>
            </a:r>
            <a:endParaRPr lang="en-US" altLang="zh-CN" sz="1200" dirty="0">
              <a:solidFill>
                <a:srgbClr val="121212"/>
              </a:solidFill>
              <a:latin typeface="-apple-system"/>
            </a:endParaRPr>
          </a:p>
          <a:p>
            <a:pPr marL="0" indent="0">
              <a:lnSpc>
                <a:spcPct val="125000"/>
              </a:lnSpc>
              <a:buFont typeface="Arial" panose="020B0604020202020204" pitchFamily="34" charset="0"/>
              <a:buNone/>
            </a:pPr>
            <a:r>
              <a:rPr lang="zh-CN" altLang="en-US" sz="1200" dirty="0">
                <a:solidFill>
                  <a:srgbClr val="121212"/>
                </a:solidFill>
                <a:latin typeface="-apple-system"/>
              </a:rPr>
              <a:t>这一研究的实现目前面临着以下挑战</a:t>
            </a:r>
            <a:endParaRPr lang="en-US" altLang="zh-CN" sz="1200" dirty="0">
              <a:solidFill>
                <a:srgbClr val="121212"/>
              </a:solidFill>
              <a:latin typeface="-apple-system"/>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196950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628650" y="6413477"/>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2023/4/27</a:t>
            </a:fld>
            <a:endParaRPr lang="zh-CN" altLang="en-US" sz="1200">
              <a:solidFill>
                <a:schemeClr val="tx1"/>
              </a:solidFill>
              <a:latin typeface="+mn-lt"/>
            </a:endParaRPr>
          </a:p>
        </p:txBody>
      </p:sp>
    </p:spTree>
    <p:extLst>
      <p:ext uri="{BB962C8B-B14F-4D97-AF65-F5344CB8AC3E}">
        <p14:creationId xmlns:p14="http://schemas.microsoft.com/office/powerpoint/2010/main" val="42329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60015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164390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24881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68949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651155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18190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gengniu@seu.edu.cn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2494312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zh-CN" altLang="en-US" sz="2400" b="1">
                  <a:solidFill>
                    <a:schemeClr val="bg1"/>
                  </a:solidFill>
                  <a:latin typeface="思源黑体 CN" panose="020B0500000000000000" pitchFamily="34" charset="-122"/>
                  <a:ea typeface="思源黑体 CN" panose="020B0500000000000000" pitchFamily="34" charset="-122"/>
                  <a:cs typeface="+mn-ea"/>
                </a:rPr>
                <a:t>母版里面改邮箱</a:t>
              </a:r>
              <a:r>
                <a:rPr lang="en-US" altLang="zh-CN" sz="2400" b="1">
                  <a:solidFill>
                    <a:schemeClr val="bg1"/>
                  </a:solidFill>
                  <a:latin typeface="思源黑体 CN" panose="020B0500000000000000" pitchFamily="34" charset="-122"/>
                  <a:ea typeface="思源黑体 CN" panose="020B0500000000000000" pitchFamily="34" charset="-122"/>
                  <a:cs typeface="+mn-ea"/>
                </a:rPr>
                <a:t>@seu.edu.cn</a:t>
              </a:r>
              <a:endParaRPr lang="zh-CN" altLang="en-US" sz="2400" b="1">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312460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047B5"/>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图片 3" descr="徽标&#10;&#10;描述已自动生成">
            <a:extLst>
              <a:ext uri="{FF2B5EF4-FFF2-40B4-BE49-F238E27FC236}">
                <a16:creationId xmlns:a16="http://schemas.microsoft.com/office/drawing/2014/main" id="{D6FEEE78-0333-6349-9611-9A57297EF9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7332" y="166574"/>
            <a:ext cx="586746" cy="586746"/>
          </a:xfrm>
          <a:prstGeom prst="rect">
            <a:avLst/>
          </a:prstGeom>
        </p:spPr>
      </p:pic>
      <p:sp>
        <p:nvSpPr>
          <p:cNvPr id="3" name="标题 2">
            <a:extLst>
              <a:ext uri="{FF2B5EF4-FFF2-40B4-BE49-F238E27FC236}">
                <a16:creationId xmlns:a16="http://schemas.microsoft.com/office/drawing/2014/main" id="{38F0DF8A-FEB1-9748-8940-EB70CC83BC4A}"/>
              </a:ext>
            </a:extLst>
          </p:cNvPr>
          <p:cNvSpPr>
            <a:spLocks noGrp="1"/>
          </p:cNvSpPr>
          <p:nvPr>
            <p:ph type="title"/>
          </p:nvPr>
        </p:nvSpPr>
        <p:spPr>
          <a:xfrm>
            <a:off x="395417" y="216410"/>
            <a:ext cx="7569202" cy="523220"/>
          </a:xfrm>
        </p:spPr>
        <p:txBody>
          <a:bodyPr/>
          <a:lstStyle>
            <a:lvl1pPr>
              <a:lnSpc>
                <a:spcPct val="100000"/>
              </a:lnSpc>
              <a:defRPr kumimoji="1" lang="zh-CN" altLang="en-US" sz="2800" b="1" kern="1200" spc="200" smtClean="0">
                <a:solidFill>
                  <a:schemeClr val="bg1"/>
                </a:solidFill>
                <a:latin typeface="Calibri" panose="020F0502020204030204" pitchFamily="34" charset="0"/>
                <a:ea typeface="微软雅黑" panose="020B0503020204020204" pitchFamily="34" charset="-122"/>
                <a:cs typeface="+mn-cs"/>
              </a:defRPr>
            </a:lvl1pPr>
          </a:lstStyle>
          <a:p>
            <a:r>
              <a:rPr kumimoji="1" lang="zh-CN" altLang="en-US" dirty="0"/>
              <a:t>单击此处编辑母版标题样式</a:t>
            </a:r>
          </a:p>
        </p:txBody>
      </p:sp>
    </p:spTree>
    <p:extLst>
      <p:ext uri="{BB962C8B-B14F-4D97-AF65-F5344CB8AC3E}">
        <p14:creationId xmlns:p14="http://schemas.microsoft.com/office/powerpoint/2010/main" val="5383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104265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78688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96900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37020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3775F16-38A3-4499-B788-AA3E293ABB58}" type="datetimeFigureOut">
              <a:rPr lang="zh-CN" altLang="en-US" smtClean="0"/>
              <a:t>2023/4/27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538158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2023/4/27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6" r:id="rId2"/>
    <p:sldLayoutId id="2147483663" r:id="rId3"/>
    <p:sldLayoutId id="2147483679"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75F16-38A3-4499-B788-AA3E293ABB58}" type="datetimeFigureOut">
              <a:rPr lang="zh-CN" altLang="en-US" smtClean="0"/>
              <a:t>2023/4/27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2168164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2881205" y="4690926"/>
            <a:ext cx="3381566" cy="800219"/>
          </a:xfrm>
          <a:prstGeom prst="rect">
            <a:avLst/>
          </a:prstGeom>
          <a:noFill/>
        </p:spPr>
        <p:txBody>
          <a:bodyPr wrap="square" rtlCol="0">
            <a:spAutoFit/>
          </a:bodyPr>
          <a:lstStyle/>
          <a:p>
            <a:pPr>
              <a:spcBef>
                <a:spcPts val="600"/>
              </a:spcBef>
              <a:spcAft>
                <a:spcPts val="600"/>
              </a:spcAft>
            </a:pPr>
            <a:r>
              <a:rPr lang="zh-CN" altLang="en-US" b="1" spc="140" dirty="0">
                <a:latin typeface="微软雅黑" panose="020B0503020204020204" pitchFamily="34" charset="-122"/>
                <a:ea typeface="微软雅黑" panose="020B0503020204020204" pitchFamily="34" charset="-122"/>
              </a:rPr>
              <a:t>硕士研究生：牛耕</a:t>
            </a:r>
          </a:p>
          <a:p>
            <a:pPr>
              <a:spcBef>
                <a:spcPts val="600"/>
              </a:spcBef>
              <a:spcAft>
                <a:spcPts val="600"/>
              </a:spcAft>
            </a:pPr>
            <a:r>
              <a:rPr lang="zh-CN" altLang="en-US" b="1" spc="140" dirty="0">
                <a:latin typeface="微软雅黑" panose="020B0503020204020204" pitchFamily="34" charset="-122"/>
                <a:ea typeface="微软雅黑" panose="020B0503020204020204" pitchFamily="34" charset="-122"/>
              </a:rPr>
              <a:t>指 导 教 师：张竞慧 副教授</a:t>
            </a:r>
            <a:endParaRPr lang="en-US" altLang="zh-CN" b="1" spc="14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7820DB6-931A-4971-864C-28754D6D6087}"/>
              </a:ext>
            </a:extLst>
          </p:cNvPr>
          <p:cNvSpPr txBox="1"/>
          <p:nvPr/>
        </p:nvSpPr>
        <p:spPr>
          <a:xfrm>
            <a:off x="717177" y="2324523"/>
            <a:ext cx="7781364" cy="1318694"/>
          </a:xfrm>
          <a:prstGeom prst="rect">
            <a:avLst/>
          </a:prstGeom>
          <a:noFill/>
        </p:spPr>
        <p:txBody>
          <a:bodyPr wrap="square" rtlCol="0">
            <a:spAutoFit/>
          </a:bodyPr>
          <a:lstStyle/>
          <a:p>
            <a:pPr algn="ctr">
              <a:lnSpc>
                <a:spcPct val="130000"/>
              </a:lnSpc>
            </a:pPr>
            <a:r>
              <a:rPr lang="zh-CN" altLang="en-US" sz="3200" b="1" dirty="0">
                <a:solidFill>
                  <a:srgbClr val="02409A"/>
                </a:solidFill>
                <a:ea typeface="微软雅黑" panose="020B0503020204020204" pitchFamily="34" charset="-122"/>
              </a:rPr>
              <a:t>基于子图划分与冻结机制的深度神经网络流水线训练优化方法研究与实现</a:t>
            </a:r>
            <a:endParaRPr lang="en-US" altLang="zh-CN" sz="3200" b="1" dirty="0">
              <a:solidFill>
                <a:srgbClr val="02409A"/>
              </a:solidFill>
              <a:ea typeface="微软雅黑" panose="020B0503020204020204" pitchFamily="34" charset="-122"/>
            </a:endParaRPr>
          </a:p>
        </p:txBody>
      </p:sp>
      <p:grpSp>
        <p:nvGrpSpPr>
          <p:cNvPr id="9" name="组合 8">
            <a:extLst>
              <a:ext uri="{FF2B5EF4-FFF2-40B4-BE49-F238E27FC236}">
                <a16:creationId xmlns:a16="http://schemas.microsoft.com/office/drawing/2014/main" id="{89FF84BF-7811-4ACF-AD08-F97F66B3ED16}"/>
              </a:ext>
            </a:extLst>
          </p:cNvPr>
          <p:cNvGrpSpPr/>
          <p:nvPr/>
        </p:nvGrpSpPr>
        <p:grpSpPr>
          <a:xfrm>
            <a:off x="2413781" y="963672"/>
            <a:ext cx="4316413" cy="532800"/>
            <a:chOff x="2143272" y="950222"/>
            <a:chExt cx="4316413" cy="532800"/>
          </a:xfrm>
        </p:grpSpPr>
        <p:sp>
          <p:nvSpPr>
            <p:cNvPr id="4" name="矩形 3">
              <a:extLst>
                <a:ext uri="{FF2B5EF4-FFF2-40B4-BE49-F238E27FC236}">
                  <a16:creationId xmlns:a16="http://schemas.microsoft.com/office/drawing/2014/main" id="{17563504-9225-40A1-8892-ADA8D633A8FA}"/>
                </a:ext>
              </a:extLst>
            </p:cNvPr>
            <p:cNvSpPr/>
            <p:nvPr/>
          </p:nvSpPr>
          <p:spPr>
            <a:xfrm>
              <a:off x="2684292" y="1016567"/>
              <a:ext cx="3775393" cy="400110"/>
            </a:xfrm>
            <a:prstGeom prst="rect">
              <a:avLst/>
            </a:prstGeom>
          </p:spPr>
          <p:txBody>
            <a:bodyPr wrap="none">
              <a:spAutoFit/>
            </a:bodyPr>
            <a:lstStyle/>
            <a:p>
              <a:pPr algn="ctr"/>
              <a:r>
                <a:rPr lang="zh-CN" altLang="en-US" sz="2000" b="1">
                  <a:latin typeface="微软雅黑" charset="0"/>
                  <a:ea typeface="微软雅黑" charset="0"/>
                  <a:cs typeface="微软雅黑" charset="0"/>
                </a:rPr>
                <a:t>东南大学硕士学位论文开题报告</a:t>
              </a:r>
              <a:endParaRPr lang="zh-CN" altLang="en-US" sz="2000" b="1" dirty="0">
                <a:latin typeface="微软雅黑" charset="0"/>
                <a:ea typeface="微软雅黑" charset="0"/>
                <a:cs typeface="微软雅黑" charset="0"/>
              </a:endParaRPr>
            </a:p>
          </p:txBody>
        </p:sp>
        <p:pic>
          <p:nvPicPr>
            <p:cNvPr id="8" name="图片 7">
              <a:extLst>
                <a:ext uri="{FF2B5EF4-FFF2-40B4-BE49-F238E27FC236}">
                  <a16:creationId xmlns:a16="http://schemas.microsoft.com/office/drawing/2014/main" id="{5EAE479A-5AD2-417C-85F9-9D02077D3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723"/>
            <a:stretch/>
          </p:blipFill>
          <p:spPr>
            <a:xfrm>
              <a:off x="2143272" y="950222"/>
              <a:ext cx="541020" cy="532800"/>
            </a:xfrm>
            <a:prstGeom prst="rect">
              <a:avLst/>
            </a:prstGeom>
          </p:spPr>
        </p:pic>
      </p:grpSp>
    </p:spTree>
    <p:extLst>
      <p:ext uri="{BB962C8B-B14F-4D97-AF65-F5344CB8AC3E}">
        <p14:creationId xmlns:p14="http://schemas.microsoft.com/office/powerpoint/2010/main" val="127822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10</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冻结机制与流水线并行</a:t>
            </a:r>
            <a:endParaRPr kumimoji="1" lang="zh-CN" altLang="en-US" dirty="0"/>
          </a:p>
        </p:txBody>
      </p:sp>
      <p:sp>
        <p:nvSpPr>
          <p:cNvPr id="5" name="矩形 4">
            <a:extLst>
              <a:ext uri="{FF2B5EF4-FFF2-40B4-BE49-F238E27FC236}">
                <a16:creationId xmlns:a16="http://schemas.microsoft.com/office/drawing/2014/main" id="{67E646E7-EF4F-6F07-51B9-2BDDB595EE63}"/>
              </a:ext>
            </a:extLst>
          </p:cNvPr>
          <p:cNvSpPr/>
          <p:nvPr>
            <p:custDataLst>
              <p:tags r:id="rId1"/>
            </p:custDataLst>
          </p:nvPr>
        </p:nvSpPr>
        <p:spPr>
          <a:xfrm>
            <a:off x="1168685" y="4618161"/>
            <a:ext cx="6806628" cy="1216615"/>
          </a:xfrm>
          <a:prstGeom prst="rect">
            <a:avLst/>
          </a:prstGeom>
        </p:spPr>
        <p:txBody>
          <a:bodyPr wrap="square">
            <a:spAutoFit/>
          </a:bodyPr>
          <a:lstStyle/>
          <a:p>
            <a:pPr>
              <a:lnSpc>
                <a:spcPct val="125000"/>
              </a:lnSpc>
            </a:pPr>
            <a:r>
              <a:rPr lang="zh-CN" altLang="en-US" sz="2000" b="1" dirty="0">
                <a:solidFill>
                  <a:srgbClr val="121212"/>
                </a:solidFill>
              </a:rPr>
              <a:t>流水线并行中引入冻结机制</a:t>
            </a:r>
            <a:endParaRPr lang="en-US" altLang="zh-CN" sz="2000" b="1" i="0" dirty="0">
              <a:solidFill>
                <a:srgbClr val="121212"/>
              </a:solidFill>
              <a:effectLst/>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需要设计合适的冻结判断标准</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冻结训练影响流水线阶段负载均衡</a:t>
            </a:r>
            <a:endParaRPr lang="en-US" altLang="zh-CN" sz="2000" dirty="0">
              <a:solidFill>
                <a:srgbClr val="121212"/>
              </a:solidFill>
              <a:latin typeface="-apple-system"/>
            </a:endParaRPr>
          </a:p>
        </p:txBody>
      </p:sp>
      <p:pic>
        <p:nvPicPr>
          <p:cNvPr id="10" name="图片 9" descr="屏幕上有字&#10;&#10;中度可信度描述已自动生成">
            <a:extLst>
              <a:ext uri="{FF2B5EF4-FFF2-40B4-BE49-F238E27FC236}">
                <a16:creationId xmlns:a16="http://schemas.microsoft.com/office/drawing/2014/main" id="{E0057CD6-308D-BDB0-26AB-C19307117D72}"/>
              </a:ext>
            </a:extLst>
          </p:cNvPr>
          <p:cNvPicPr>
            <a:picLocks noChangeAspect="1"/>
          </p:cNvPicPr>
          <p:nvPr/>
        </p:nvPicPr>
        <p:blipFill rotWithShape="1">
          <a:blip r:embed="rId4">
            <a:extLst>
              <a:ext uri="{28A0092B-C50C-407E-A947-70E740481C1C}">
                <a14:useLocalDpi xmlns:a14="http://schemas.microsoft.com/office/drawing/2010/main" val="0"/>
              </a:ext>
            </a:extLst>
          </a:blip>
          <a:srcRect l="6916" t="48975"/>
          <a:stretch/>
        </p:blipFill>
        <p:spPr>
          <a:xfrm>
            <a:off x="230153" y="2042330"/>
            <a:ext cx="8683693" cy="2003575"/>
          </a:xfrm>
          <a:prstGeom prst="rect">
            <a:avLst/>
          </a:prstGeom>
        </p:spPr>
      </p:pic>
    </p:spTree>
    <p:extLst>
      <p:ext uri="{BB962C8B-B14F-4D97-AF65-F5344CB8AC3E}">
        <p14:creationId xmlns:p14="http://schemas.microsoft.com/office/powerpoint/2010/main" val="321377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11</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normAutofit/>
          </a:bodyPr>
          <a:lstStyle/>
          <a:p>
            <a:r>
              <a:rPr lang="en-US" altLang="zh-CN" dirty="0">
                <a:latin typeface="+mn-ea"/>
              </a:rPr>
              <a:t>GPU</a:t>
            </a:r>
            <a:r>
              <a:rPr lang="zh-CN" altLang="en-US" dirty="0">
                <a:latin typeface="+mn-ea"/>
              </a:rPr>
              <a:t>集群中</a:t>
            </a:r>
            <a:r>
              <a:rPr kumimoji="1" lang="zh-CN" altLang="en-US" dirty="0"/>
              <a:t>流水线并行训练优化机制</a:t>
            </a:r>
          </a:p>
        </p:txBody>
      </p:sp>
      <p:grpSp>
        <p:nvGrpSpPr>
          <p:cNvPr id="6" name="组合 5">
            <a:extLst>
              <a:ext uri="{FF2B5EF4-FFF2-40B4-BE49-F238E27FC236}">
                <a16:creationId xmlns:a16="http://schemas.microsoft.com/office/drawing/2014/main" id="{087D9C68-2E8C-7A82-921A-6F52585DA1BC}"/>
              </a:ext>
            </a:extLst>
          </p:cNvPr>
          <p:cNvGrpSpPr/>
          <p:nvPr/>
        </p:nvGrpSpPr>
        <p:grpSpPr>
          <a:xfrm>
            <a:off x="316015" y="984765"/>
            <a:ext cx="8450913" cy="1099468"/>
            <a:chOff x="1125945" y="5129214"/>
            <a:chExt cx="10826706" cy="1099468"/>
          </a:xfrm>
        </p:grpSpPr>
        <p:sp>
          <p:nvSpPr>
            <p:cNvPr id="7" name="矩形 6">
              <a:extLst>
                <a:ext uri="{FF2B5EF4-FFF2-40B4-BE49-F238E27FC236}">
                  <a16:creationId xmlns:a16="http://schemas.microsoft.com/office/drawing/2014/main" id="{3943B76F-1C2A-BC1C-459C-817C2A169F56}"/>
                </a:ext>
              </a:extLst>
            </p:cNvPr>
            <p:cNvSpPr/>
            <p:nvPr/>
          </p:nvSpPr>
          <p:spPr>
            <a:xfrm>
              <a:off x="1125946" y="5151549"/>
              <a:ext cx="10826704" cy="106549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29BD419-AB8D-8227-9DA7-B986A5EEAED9}"/>
                </a:ext>
              </a:extLst>
            </p:cNvPr>
            <p:cNvSpPr/>
            <p:nvPr/>
          </p:nvSpPr>
          <p:spPr>
            <a:xfrm>
              <a:off x="1125948" y="5151549"/>
              <a:ext cx="1829377" cy="1061103"/>
            </a:xfrm>
            <a:prstGeom prst="rect">
              <a:avLst/>
            </a:prstGeom>
            <a:solidFill>
              <a:srgbClr val="004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AFE519D-A1DF-1924-4995-B6E93D1BBB70}"/>
                </a:ext>
              </a:extLst>
            </p:cNvPr>
            <p:cNvSpPr txBox="1"/>
            <p:nvPr/>
          </p:nvSpPr>
          <p:spPr>
            <a:xfrm>
              <a:off x="1125945" y="5451267"/>
              <a:ext cx="2058841" cy="461665"/>
            </a:xfrm>
            <a:prstGeom prst="rect">
              <a:avLst/>
            </a:prstGeom>
            <a:noFill/>
          </p:spPr>
          <p:txBody>
            <a:bodyPr wrap="square" rtlCol="0">
              <a:spAutoFit/>
            </a:bodyPr>
            <a:lstStyle/>
            <a:p>
              <a:r>
                <a:rPr lang="zh-CN" altLang="en-US" sz="2400" b="1" dirty="0">
                  <a:solidFill>
                    <a:schemeClr val="bg1"/>
                  </a:solidFill>
                  <a:latin typeface="+mn-ea"/>
                </a:rPr>
                <a:t>研究思路</a:t>
              </a:r>
            </a:p>
          </p:txBody>
        </p:sp>
        <p:sp>
          <p:nvSpPr>
            <p:cNvPr id="10" name="文本框 9">
              <a:extLst>
                <a:ext uri="{FF2B5EF4-FFF2-40B4-BE49-F238E27FC236}">
                  <a16:creationId xmlns:a16="http://schemas.microsoft.com/office/drawing/2014/main" id="{DC462DBB-B49C-C035-22B1-E9EBDB120274}"/>
                </a:ext>
              </a:extLst>
            </p:cNvPr>
            <p:cNvSpPr txBox="1"/>
            <p:nvPr/>
          </p:nvSpPr>
          <p:spPr>
            <a:xfrm>
              <a:off x="2955327" y="5129214"/>
              <a:ext cx="8997324" cy="1099468"/>
            </a:xfrm>
            <a:prstGeom prst="rect">
              <a:avLst/>
            </a:prstGeom>
            <a:noFill/>
            <a:ln>
              <a:solidFill>
                <a:srgbClr val="02409A"/>
              </a:solidFill>
            </a:ln>
          </p:spPr>
          <p:txBody>
            <a:bodyPr wrap="square" rtlCol="0">
              <a:spAutoFit/>
            </a:bodyPr>
            <a:lstStyle/>
            <a:p>
              <a:pPr>
                <a:lnSpc>
                  <a:spcPct val="125000"/>
                </a:lnSpc>
              </a:pPr>
              <a:r>
                <a:rPr lang="zh-CN" altLang="en-US" dirty="0">
                  <a:latin typeface="+mn-ea"/>
                </a:rPr>
                <a:t>设计</a:t>
              </a:r>
              <a:r>
                <a:rPr lang="en-US" altLang="zh-CN" dirty="0">
                  <a:latin typeface="+mn-ea"/>
                </a:rPr>
                <a:t>GPU</a:t>
              </a:r>
              <a:r>
                <a:rPr lang="zh-CN" altLang="en-US" dirty="0">
                  <a:latin typeface="+mn-ea"/>
                </a:rPr>
                <a:t>集群中</a:t>
              </a:r>
              <a:r>
                <a:rPr lang="zh-CN" altLang="en-US" b="1" dirty="0">
                  <a:latin typeface="+mn-ea"/>
                </a:rPr>
                <a:t>流水线混合并行</a:t>
              </a:r>
              <a:r>
                <a:rPr lang="zh-CN" altLang="en-US" dirty="0">
                  <a:latin typeface="+mn-ea"/>
                </a:rPr>
                <a:t>模式下</a:t>
              </a:r>
              <a:r>
                <a:rPr lang="zh-CN" altLang="en-US" b="1" dirty="0">
                  <a:latin typeface="+mn-ea"/>
                </a:rPr>
                <a:t>基于子图划分的任务放置算法</a:t>
              </a:r>
              <a:r>
                <a:rPr lang="zh-CN" altLang="en-US" dirty="0">
                  <a:latin typeface="+mn-ea"/>
                </a:rPr>
                <a:t>和</a:t>
              </a:r>
              <a:r>
                <a:rPr lang="zh-CN" altLang="en-US" b="1" dirty="0">
                  <a:latin typeface="+mn-ea"/>
                </a:rPr>
                <a:t>基于冻结训练的收敛加速机制</a:t>
              </a:r>
              <a:r>
                <a:rPr lang="zh-CN" altLang="en-US" dirty="0">
                  <a:latin typeface="+mn-ea"/>
                </a:rPr>
                <a:t>，通过保障流水线阶段负载均衡，减少不必要的计算开销和通信开销，并</a:t>
              </a:r>
              <a:r>
                <a:rPr lang="zh-CN" altLang="en-US" b="1" dirty="0">
                  <a:solidFill>
                    <a:srgbClr val="FF0000"/>
                  </a:solidFill>
                  <a:latin typeface="+mn-ea"/>
                </a:rPr>
                <a:t>加快模型训练与收敛速度</a:t>
              </a:r>
            </a:p>
          </p:txBody>
        </p:sp>
      </p:grpSp>
      <p:sp>
        <p:nvSpPr>
          <p:cNvPr id="4" name="矩形: 圆角 3">
            <a:extLst>
              <a:ext uri="{FF2B5EF4-FFF2-40B4-BE49-F238E27FC236}">
                <a16:creationId xmlns:a16="http://schemas.microsoft.com/office/drawing/2014/main" id="{40D8DB20-3EA9-CB00-5B44-0EFCBF05A98B}"/>
              </a:ext>
            </a:extLst>
          </p:cNvPr>
          <p:cNvSpPr/>
          <p:nvPr/>
        </p:nvSpPr>
        <p:spPr>
          <a:xfrm>
            <a:off x="4563789" y="2099165"/>
            <a:ext cx="124658" cy="4225420"/>
          </a:xfrm>
          <a:prstGeom prst="roundRect">
            <a:avLst/>
          </a:prstGeom>
          <a:gradFill flip="none" rotWithShape="1">
            <a:gsLst>
              <a:gs pos="0">
                <a:srgbClr val="646464">
                  <a:tint val="66000"/>
                  <a:satMod val="160000"/>
                </a:srgbClr>
              </a:gs>
              <a:gs pos="50000">
                <a:srgbClr val="646464">
                  <a:tint val="44500"/>
                  <a:satMod val="160000"/>
                </a:srgbClr>
              </a:gs>
              <a:gs pos="100000">
                <a:srgbClr val="64646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E22792C-E370-049B-DBF9-DBFDC3BD91A5}"/>
              </a:ext>
            </a:extLst>
          </p:cNvPr>
          <p:cNvSpPr/>
          <p:nvPr>
            <p:custDataLst>
              <p:tags r:id="rId1"/>
            </p:custDataLst>
          </p:nvPr>
        </p:nvSpPr>
        <p:spPr>
          <a:xfrm>
            <a:off x="508958" y="2995260"/>
            <a:ext cx="3588589" cy="2370777"/>
          </a:xfrm>
          <a:prstGeom prst="rect">
            <a:avLst/>
          </a:prstGeom>
        </p:spPr>
        <p:txBody>
          <a:bodyPr wrap="square">
            <a:spAutoFit/>
          </a:bodyPr>
          <a:lstStyle/>
          <a:p>
            <a:pPr>
              <a:lnSpc>
                <a:spcPct val="125000"/>
              </a:lnSpc>
            </a:pPr>
            <a:r>
              <a:rPr lang="zh-CN" altLang="en-US" sz="2000" b="1" dirty="0">
                <a:latin typeface="+mn-ea"/>
              </a:rPr>
              <a:t>基于子图划分的任务放置算法</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保障流水线阶段负载均衡</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解决有向无环图结构模型划分问题</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综合考虑</a:t>
            </a:r>
            <a:r>
              <a:rPr lang="en-US" altLang="zh-CN" sz="2000" dirty="0">
                <a:solidFill>
                  <a:srgbClr val="121212"/>
                </a:solidFill>
                <a:latin typeface="-apple-system"/>
              </a:rPr>
              <a:t>GPU</a:t>
            </a:r>
            <a:r>
              <a:rPr lang="zh-CN" altLang="en-US" sz="2000" dirty="0">
                <a:solidFill>
                  <a:srgbClr val="121212"/>
                </a:solidFill>
                <a:latin typeface="-apple-system"/>
              </a:rPr>
              <a:t>集群设备与带宽异构性</a:t>
            </a:r>
            <a:endParaRPr lang="zh-CN" altLang="zh-CN" sz="2000" dirty="0">
              <a:solidFill>
                <a:srgbClr val="121212"/>
              </a:solidFill>
              <a:latin typeface="-apple-system"/>
            </a:endParaRPr>
          </a:p>
        </p:txBody>
      </p:sp>
      <p:sp>
        <p:nvSpPr>
          <p:cNvPr id="11" name="矩形 10">
            <a:extLst>
              <a:ext uri="{FF2B5EF4-FFF2-40B4-BE49-F238E27FC236}">
                <a16:creationId xmlns:a16="http://schemas.microsoft.com/office/drawing/2014/main" id="{4B2D012F-EE6F-672D-1913-6476E95FBF1B}"/>
              </a:ext>
            </a:extLst>
          </p:cNvPr>
          <p:cNvSpPr/>
          <p:nvPr>
            <p:custDataLst>
              <p:tags r:id="rId2"/>
            </p:custDataLst>
          </p:nvPr>
        </p:nvSpPr>
        <p:spPr>
          <a:xfrm>
            <a:off x="5048316" y="2995259"/>
            <a:ext cx="3588589" cy="2370777"/>
          </a:xfrm>
          <a:prstGeom prst="rect">
            <a:avLst/>
          </a:prstGeom>
        </p:spPr>
        <p:txBody>
          <a:bodyPr wrap="square">
            <a:spAutoFit/>
          </a:bodyPr>
          <a:lstStyle/>
          <a:p>
            <a:pPr>
              <a:lnSpc>
                <a:spcPct val="125000"/>
              </a:lnSpc>
            </a:pPr>
            <a:r>
              <a:rPr lang="zh-CN" altLang="en-US" sz="2000" b="1" dirty="0">
                <a:latin typeface="+mn-ea"/>
              </a:rPr>
              <a:t>基于冻结训练的收敛加速机制</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通过冻结机制加速模型收敛</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设计合适的基于训练统计数据的冻结判断标准</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在冻结时考虑流水线阶段的负载均衡</a:t>
            </a:r>
            <a:endParaRPr lang="en-US" altLang="zh-CN" sz="2000" dirty="0">
              <a:solidFill>
                <a:srgbClr val="121212"/>
              </a:solidFill>
              <a:latin typeface="-apple-system"/>
            </a:endParaRPr>
          </a:p>
        </p:txBody>
      </p:sp>
    </p:spTree>
    <p:extLst>
      <p:ext uri="{BB962C8B-B14F-4D97-AF65-F5344CB8AC3E}">
        <p14:creationId xmlns:p14="http://schemas.microsoft.com/office/powerpoint/2010/main" val="74410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12</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normAutofit/>
          </a:bodyPr>
          <a:lstStyle/>
          <a:p>
            <a:r>
              <a:rPr kumimoji="1" lang="zh-CN" altLang="en-US" dirty="0"/>
              <a:t>挑战一：异构</a:t>
            </a:r>
            <a:r>
              <a:rPr kumimoji="1" lang="en-US" altLang="zh-CN" dirty="0"/>
              <a:t>GPU</a:t>
            </a:r>
            <a:r>
              <a:rPr kumimoji="1" lang="zh-CN" altLang="en-US" dirty="0"/>
              <a:t>集群和阶段数量不确定性</a:t>
            </a:r>
          </a:p>
        </p:txBody>
      </p:sp>
      <p:pic>
        <p:nvPicPr>
          <p:cNvPr id="8" name="图片 7" descr="图示&#10;&#10;中度可信度描述已自动生成">
            <a:extLst>
              <a:ext uri="{FF2B5EF4-FFF2-40B4-BE49-F238E27FC236}">
                <a16:creationId xmlns:a16="http://schemas.microsoft.com/office/drawing/2014/main" id="{EDAA57D0-FE60-83D5-749E-51A65E2FC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986" y="854014"/>
            <a:ext cx="5400027" cy="5432247"/>
          </a:xfrm>
          <a:prstGeom prst="rect">
            <a:avLst/>
          </a:prstGeom>
        </p:spPr>
      </p:pic>
      <p:sp>
        <p:nvSpPr>
          <p:cNvPr id="9" name="矩形 8">
            <a:extLst>
              <a:ext uri="{FF2B5EF4-FFF2-40B4-BE49-F238E27FC236}">
                <a16:creationId xmlns:a16="http://schemas.microsoft.com/office/drawing/2014/main" id="{1F5AD20E-42FA-8D37-E21C-E68D4CF578B5}"/>
              </a:ext>
            </a:extLst>
          </p:cNvPr>
          <p:cNvSpPr/>
          <p:nvPr/>
        </p:nvSpPr>
        <p:spPr>
          <a:xfrm>
            <a:off x="0" y="5872"/>
            <a:ext cx="9144000"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89">
            <a:extLst>
              <a:ext uri="{FF2B5EF4-FFF2-40B4-BE49-F238E27FC236}">
                <a16:creationId xmlns:a16="http://schemas.microsoft.com/office/drawing/2014/main" id="{654FA5DE-0D53-A17E-76B4-830C872281A8}"/>
              </a:ext>
            </a:extLst>
          </p:cNvPr>
          <p:cNvSpPr/>
          <p:nvPr/>
        </p:nvSpPr>
        <p:spPr>
          <a:xfrm>
            <a:off x="366007" y="2416967"/>
            <a:ext cx="8443595" cy="2035810"/>
          </a:xfrm>
          <a:prstGeom prst="roundRect">
            <a:avLst>
              <a:gd name="adj" fmla="val 14052"/>
            </a:avLst>
          </a:prstGeom>
          <a:solidFill>
            <a:schemeClr val="bg1"/>
          </a:solidFill>
          <a:ln w="57150">
            <a:solidFill>
              <a:srgbClr val="00B0F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8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在阶段间同时存在算力和带宽的异构，且子图数量在不同混合模式中可能不相同的情况下，如何设计负载均衡且通信最优的子图划分算法是一个挑战。</a:t>
            </a:r>
          </a:p>
        </p:txBody>
      </p:sp>
    </p:spTree>
    <p:extLst>
      <p:ext uri="{BB962C8B-B14F-4D97-AF65-F5344CB8AC3E}">
        <p14:creationId xmlns:p14="http://schemas.microsoft.com/office/powerpoint/2010/main" val="15503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13</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normAutofit/>
          </a:bodyPr>
          <a:lstStyle/>
          <a:p>
            <a:r>
              <a:rPr kumimoji="1" lang="zh-CN" altLang="en-US" dirty="0"/>
              <a:t>挑战二：</a:t>
            </a:r>
            <a:r>
              <a:rPr kumimoji="1" lang="zh-CN" altLang="en-US" dirty="0">
                <a:latin typeface="微软雅黑" panose="020B0503020204020204" pitchFamily="34" charset="-122"/>
              </a:rPr>
              <a:t>冻结参数或阶段选择方法</a:t>
            </a:r>
            <a:endParaRPr kumimoji="1" lang="zh-CN" altLang="en-US" dirty="0"/>
          </a:p>
        </p:txBody>
      </p:sp>
      <p:sp>
        <p:nvSpPr>
          <p:cNvPr id="9" name="矩形 8">
            <a:extLst>
              <a:ext uri="{FF2B5EF4-FFF2-40B4-BE49-F238E27FC236}">
                <a16:creationId xmlns:a16="http://schemas.microsoft.com/office/drawing/2014/main" id="{707CC3C1-84E1-03A3-7126-E22A861C10A8}"/>
              </a:ext>
            </a:extLst>
          </p:cNvPr>
          <p:cNvSpPr/>
          <p:nvPr>
            <p:custDataLst>
              <p:tags r:id="rId1"/>
            </p:custDataLst>
          </p:nvPr>
        </p:nvSpPr>
        <p:spPr>
          <a:xfrm>
            <a:off x="1168686" y="1800920"/>
            <a:ext cx="7260436" cy="3524939"/>
          </a:xfrm>
          <a:prstGeom prst="rect">
            <a:avLst/>
          </a:prstGeom>
        </p:spPr>
        <p:txBody>
          <a:bodyPr wrap="square">
            <a:spAutoFit/>
          </a:bodyPr>
          <a:lstStyle/>
          <a:p>
            <a:pPr>
              <a:lnSpc>
                <a:spcPct val="125000"/>
              </a:lnSpc>
            </a:pPr>
            <a:r>
              <a:rPr lang="zh-CN" altLang="en-US" sz="2000" b="1" i="0" dirty="0">
                <a:solidFill>
                  <a:srgbClr val="121212"/>
                </a:solidFill>
                <a:effectLst/>
              </a:rPr>
              <a:t>冻结选择策略</a:t>
            </a:r>
          </a:p>
          <a:p>
            <a:pPr marL="342900" indent="-342900">
              <a:lnSpc>
                <a:spcPct val="125000"/>
              </a:lnSpc>
              <a:buFont typeface="Arial" panose="020B0604020202020204" pitchFamily="34" charset="0"/>
              <a:buChar char="•"/>
            </a:pPr>
            <a:r>
              <a:rPr lang="zh-CN" altLang="en-US" sz="2000" dirty="0">
                <a:solidFill>
                  <a:srgbClr val="121212"/>
                </a:solidFill>
                <a:latin typeface="-apple-system"/>
              </a:rPr>
              <a:t>基于经验</a:t>
            </a:r>
            <a:endParaRPr lang="en-US" altLang="zh-CN" sz="2000" dirty="0">
              <a:solidFill>
                <a:srgbClr val="121212"/>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无法应用到所有模型</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随机选择</a:t>
            </a:r>
            <a:endParaRPr lang="en-US" altLang="zh-CN" sz="2000" dirty="0">
              <a:solidFill>
                <a:srgbClr val="121212"/>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每若干轮随机冻结部分模型</a:t>
            </a:r>
            <a:endParaRPr lang="en-US" altLang="zh-CN" sz="2000" dirty="0">
              <a:solidFill>
                <a:srgbClr val="121212"/>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严重影响负载均衡，每次冻结都需重新划分</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基于</a:t>
            </a:r>
            <a:r>
              <a:rPr lang="zh-CN" altLang="en-US" sz="2000" dirty="0">
                <a:solidFill>
                  <a:srgbClr val="FF0000"/>
                </a:solidFill>
                <a:latin typeface="-apple-system"/>
              </a:rPr>
              <a:t>冻结判断标准</a:t>
            </a:r>
            <a:endParaRPr lang="en-US" altLang="zh-CN" sz="2000" dirty="0">
              <a:solidFill>
                <a:srgbClr val="FF0000"/>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基于收敛程度进行冻结</a:t>
            </a:r>
            <a:endParaRPr lang="en-US" altLang="zh-CN" sz="2000" dirty="0">
              <a:solidFill>
                <a:srgbClr val="121212"/>
              </a:solidFill>
              <a:latin typeface="-apple-system"/>
            </a:endParaRPr>
          </a:p>
          <a:p>
            <a:pPr marL="800100" lvl="1" indent="-342900">
              <a:lnSpc>
                <a:spcPct val="125000"/>
              </a:lnSpc>
              <a:buFont typeface="Arial" panose="020B0604020202020204" pitchFamily="34" charset="0"/>
              <a:buChar char="•"/>
            </a:pPr>
            <a:r>
              <a:rPr lang="zh-CN" altLang="en-US" sz="2000" dirty="0">
                <a:solidFill>
                  <a:srgbClr val="121212"/>
                </a:solidFill>
                <a:latin typeface="-apple-system"/>
              </a:rPr>
              <a:t>只冻结若干次，每次冻结需要重新划分</a:t>
            </a:r>
            <a:endParaRPr lang="en-US" altLang="zh-CN" sz="2000" dirty="0">
              <a:solidFill>
                <a:srgbClr val="121212"/>
              </a:solidFill>
              <a:latin typeface="-apple-system"/>
            </a:endParaRPr>
          </a:p>
        </p:txBody>
      </p:sp>
      <p:sp>
        <p:nvSpPr>
          <p:cNvPr id="11" name="矩形 10">
            <a:extLst>
              <a:ext uri="{FF2B5EF4-FFF2-40B4-BE49-F238E27FC236}">
                <a16:creationId xmlns:a16="http://schemas.microsoft.com/office/drawing/2014/main" id="{E21D9E53-4FBB-4348-99AF-4473784795B2}"/>
              </a:ext>
            </a:extLst>
          </p:cNvPr>
          <p:cNvSpPr/>
          <p:nvPr/>
        </p:nvSpPr>
        <p:spPr>
          <a:xfrm>
            <a:off x="0" y="5872"/>
            <a:ext cx="9144000"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9">
            <a:extLst>
              <a:ext uri="{FF2B5EF4-FFF2-40B4-BE49-F238E27FC236}">
                <a16:creationId xmlns:a16="http://schemas.microsoft.com/office/drawing/2014/main" id="{D6384045-F324-61E1-8A51-7745D1FD09EC}"/>
              </a:ext>
            </a:extLst>
          </p:cNvPr>
          <p:cNvSpPr/>
          <p:nvPr/>
        </p:nvSpPr>
        <p:spPr>
          <a:xfrm>
            <a:off x="366007" y="2416967"/>
            <a:ext cx="8443595" cy="2035810"/>
          </a:xfrm>
          <a:prstGeom prst="roundRect">
            <a:avLst>
              <a:gd name="adj" fmla="val 14052"/>
            </a:avLst>
          </a:prstGeom>
          <a:solidFill>
            <a:schemeClr val="bg1"/>
          </a:solidFill>
          <a:ln w="57150">
            <a:solidFill>
              <a:srgbClr val="00B0F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8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如何选择合适的参数或流水线阶段进行冻结，以及如何保障阶冻结后段间负载平衡，是一个挑战。</a:t>
            </a:r>
          </a:p>
        </p:txBody>
      </p:sp>
    </p:spTree>
    <p:extLst>
      <p:ext uri="{BB962C8B-B14F-4D97-AF65-F5344CB8AC3E}">
        <p14:creationId xmlns:p14="http://schemas.microsoft.com/office/powerpoint/2010/main" val="28326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F6AA6B-2798-4400-BDA2-1D09C62EEC83}"/>
              </a:ext>
            </a:extLst>
          </p:cNvPr>
          <p:cNvSpPr>
            <a:spLocks noGrp="1"/>
          </p:cNvSpPr>
          <p:nvPr>
            <p:ph type="sldNum" sz="quarter" idx="12"/>
          </p:nvPr>
        </p:nvSpPr>
        <p:spPr/>
        <p:txBody>
          <a:bodyPr/>
          <a:lstStyle/>
          <a:p>
            <a:fld id="{72A5E12F-523A-4D75-95A2-779F57F5D9E2}" type="slidenum">
              <a:rPr lang="zh-CN" altLang="en-US" smtClean="0"/>
              <a:t>14</a:t>
            </a:fld>
            <a:endParaRPr lang="zh-CN" altLang="en-US"/>
          </a:p>
        </p:txBody>
      </p:sp>
      <p:sp>
        <p:nvSpPr>
          <p:cNvPr id="6" name="标题 5">
            <a:extLst>
              <a:ext uri="{FF2B5EF4-FFF2-40B4-BE49-F238E27FC236}">
                <a16:creationId xmlns:a16="http://schemas.microsoft.com/office/drawing/2014/main" id="{2CACEB2C-1FED-806B-8C3A-BCEEC7EB87B7}"/>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zh-CN" altLang="en-US" dirty="0"/>
          </a:p>
        </p:txBody>
      </p:sp>
      <p:grpSp>
        <p:nvGrpSpPr>
          <p:cNvPr id="14" name="组合 13">
            <a:extLst>
              <a:ext uri="{FF2B5EF4-FFF2-40B4-BE49-F238E27FC236}">
                <a16:creationId xmlns:a16="http://schemas.microsoft.com/office/drawing/2014/main" id="{22C71D1B-0DA2-4B51-869C-0332D3278D77}"/>
              </a:ext>
            </a:extLst>
          </p:cNvPr>
          <p:cNvGrpSpPr/>
          <p:nvPr/>
        </p:nvGrpSpPr>
        <p:grpSpPr>
          <a:xfrm>
            <a:off x="370389" y="829141"/>
            <a:ext cx="8403221" cy="4320830"/>
            <a:chOff x="370389" y="1000295"/>
            <a:chExt cx="8403221" cy="3902890"/>
          </a:xfrm>
        </p:grpSpPr>
        <p:sp>
          <p:nvSpPr>
            <p:cNvPr id="7" name="矩形 6">
              <a:extLst>
                <a:ext uri="{FF2B5EF4-FFF2-40B4-BE49-F238E27FC236}">
                  <a16:creationId xmlns:a16="http://schemas.microsoft.com/office/drawing/2014/main" id="{18AC44A7-1B7C-4B91-88F7-AD1770E50892}"/>
                </a:ext>
              </a:extLst>
            </p:cNvPr>
            <p:cNvSpPr/>
            <p:nvPr/>
          </p:nvSpPr>
          <p:spPr>
            <a:xfrm>
              <a:off x="370390" y="1383741"/>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D725FA3-091D-4FA0-8591-63AEBC854D63}"/>
                </a:ext>
              </a:extLst>
            </p:cNvPr>
            <p:cNvSpPr/>
            <p:nvPr/>
          </p:nvSpPr>
          <p:spPr>
            <a:xfrm>
              <a:off x="370389" y="1000295"/>
              <a:ext cx="4313754" cy="359687"/>
            </a:xfrm>
            <a:prstGeom prst="rect">
              <a:avLst/>
            </a:prstGeom>
            <a:solidFill>
              <a:srgbClr val="0047B5"/>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基于不同结构模型的分布式训练方法</a:t>
              </a:r>
            </a:p>
          </p:txBody>
        </p:sp>
        <p:sp>
          <p:nvSpPr>
            <p:cNvPr id="12" name="页脚占位符 2">
              <a:extLst>
                <a:ext uri="{FF2B5EF4-FFF2-40B4-BE49-F238E27FC236}">
                  <a16:creationId xmlns:a16="http://schemas.microsoft.com/office/drawing/2014/main" id="{58E5AB90-98EC-447B-A9C4-69DD4E9F390F}"/>
                </a:ext>
              </a:extLst>
            </p:cNvPr>
            <p:cNvSpPr txBox="1">
              <a:spLocks/>
            </p:cNvSpPr>
            <p:nvPr/>
          </p:nvSpPr>
          <p:spPr>
            <a:xfrm>
              <a:off x="370390" y="1419290"/>
              <a:ext cx="8169191" cy="3483895"/>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spcBef>
                  <a:spcPts val="600"/>
                </a:spcBef>
              </a:pPr>
              <a:r>
                <a:rPr lang="zh-CN" altLang="en-US" sz="1800" b="1" dirty="0">
                  <a:solidFill>
                    <a:srgbClr val="6B2D0B"/>
                  </a:solidFill>
                  <a:latin typeface="微软雅黑" panose="020B0503020204020204" pitchFamily="34" charset="-122"/>
                  <a:ea typeface="微软雅黑" panose="020B0503020204020204" pitchFamily="34" charset="-122"/>
                </a:rPr>
                <a:t>基于线性结构模型的流水线阶段划分</a:t>
              </a:r>
              <a:endParaRPr lang="en-US" altLang="zh-CN" sz="18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25000"/>
                </a:lnSpc>
              </a:pPr>
              <a:r>
                <a:rPr lang="en-US" altLang="zh-CN" sz="1800" dirty="0">
                  <a:solidFill>
                    <a:schemeClr val="tx1"/>
                  </a:solidFill>
                </a:rPr>
                <a:t>[1] Huang Y, et al. </a:t>
              </a:r>
              <a:r>
                <a:rPr lang="en-US" altLang="zh-CN" sz="1800" b="1" i="1" dirty="0" err="1">
                  <a:solidFill>
                    <a:srgbClr val="0047B5"/>
                  </a:solidFill>
                </a:rPr>
                <a:t>Gpipe</a:t>
              </a:r>
              <a:r>
                <a:rPr lang="en-US" altLang="zh-CN" sz="1800" b="1" i="1" dirty="0">
                  <a:solidFill>
                    <a:srgbClr val="0047B5"/>
                  </a:solidFill>
                </a:rPr>
                <a:t>: Efficient training of giant neural networks using pipeline parallelism</a:t>
              </a:r>
              <a:r>
                <a:rPr lang="en-US" altLang="zh-CN" sz="1800" dirty="0">
                  <a:solidFill>
                    <a:schemeClr val="tx1"/>
                  </a:solidFill>
                </a:rPr>
                <a:t>. NIPS 2019.</a:t>
              </a:r>
            </a:p>
            <a:p>
              <a:pPr marL="234000" indent="-457200" algn="l">
                <a:lnSpc>
                  <a:spcPct val="125000"/>
                </a:lnSpc>
              </a:pPr>
              <a:r>
                <a:rPr lang="en-US" altLang="zh-CN" sz="1800" dirty="0">
                  <a:solidFill>
                    <a:schemeClr val="tx1"/>
                  </a:solidFill>
                </a:rPr>
                <a:t>[2] Narayanan D, et al. </a:t>
              </a:r>
              <a:r>
                <a:rPr lang="en-US" altLang="zh-CN" sz="1800" b="1" i="1" dirty="0">
                  <a:solidFill>
                    <a:srgbClr val="0047B5"/>
                  </a:solidFill>
                </a:rPr>
                <a:t>Pipedream: Generalized pipeline parallelism for DNN training</a:t>
              </a:r>
              <a:r>
                <a:rPr lang="en-US" altLang="zh-CN" sz="1800" dirty="0">
                  <a:solidFill>
                    <a:schemeClr val="tx1"/>
                  </a:solidFill>
                </a:rPr>
                <a:t>. SOSP 2019.</a:t>
              </a:r>
            </a:p>
            <a:p>
              <a:pPr marL="234000" indent="-457200" algn="l">
                <a:lnSpc>
                  <a:spcPct val="125000"/>
                </a:lnSpc>
                <a:spcBef>
                  <a:spcPts val="1200"/>
                </a:spcBef>
              </a:pPr>
              <a:r>
                <a:rPr lang="zh-CN" altLang="en-US" sz="1800" b="1" dirty="0">
                  <a:solidFill>
                    <a:srgbClr val="6B2D0B"/>
                  </a:solidFill>
                  <a:latin typeface="微软雅黑" panose="020B0503020204020204" pitchFamily="34" charset="-122"/>
                  <a:ea typeface="微软雅黑" panose="020B0503020204020204" pitchFamily="34" charset="-122"/>
                </a:rPr>
                <a:t>基于</a:t>
              </a:r>
              <a:r>
                <a:rPr lang="en-US" altLang="zh-CN" sz="1800" b="1" dirty="0">
                  <a:solidFill>
                    <a:srgbClr val="6B2D0B"/>
                  </a:solidFill>
                  <a:latin typeface="微软雅黑" panose="020B0503020204020204" pitchFamily="34" charset="-122"/>
                  <a:ea typeface="微软雅黑" panose="020B0503020204020204" pitchFamily="34" charset="-122"/>
                </a:rPr>
                <a:t>DAG</a:t>
              </a:r>
              <a:r>
                <a:rPr lang="zh-CN" altLang="en-US" sz="1800" b="1" dirty="0">
                  <a:solidFill>
                    <a:srgbClr val="6B2D0B"/>
                  </a:solidFill>
                  <a:latin typeface="微软雅黑" panose="020B0503020204020204" pitchFamily="34" charset="-122"/>
                  <a:ea typeface="微软雅黑" panose="020B0503020204020204" pitchFamily="34" charset="-122"/>
                </a:rPr>
                <a:t>结构模型的分布式方法</a:t>
              </a:r>
              <a:endParaRPr lang="en-US" altLang="zh-CN" sz="18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25000"/>
                </a:lnSpc>
              </a:pPr>
              <a:r>
                <a:rPr lang="en-US" altLang="zh-CN" sz="1800" dirty="0">
                  <a:solidFill>
                    <a:schemeClr val="tx1"/>
                  </a:solidFill>
                </a:rPr>
                <a:t>[3] Bao Y, et al. </a:t>
              </a:r>
              <a:r>
                <a:rPr lang="en-US" altLang="zh-CN" sz="1800" b="1" i="1" dirty="0">
                  <a:solidFill>
                    <a:srgbClr val="0047B5"/>
                  </a:solidFill>
                </a:rPr>
                <a:t>Preemptive all-reduce scheduling for expediting distributed </a:t>
              </a:r>
              <a:r>
                <a:rPr lang="en-US" altLang="zh-CN" sz="1800" b="1" i="1" dirty="0" err="1">
                  <a:solidFill>
                    <a:srgbClr val="0047B5"/>
                  </a:solidFill>
                </a:rPr>
                <a:t>dnn</a:t>
              </a:r>
              <a:r>
                <a:rPr lang="en-US" altLang="zh-CN" sz="1800" b="1" i="1" dirty="0">
                  <a:solidFill>
                    <a:srgbClr val="0047B5"/>
                  </a:solidFill>
                </a:rPr>
                <a:t> training</a:t>
              </a:r>
              <a:r>
                <a:rPr lang="en-US" altLang="zh-CN" sz="1800" dirty="0">
                  <a:solidFill>
                    <a:schemeClr val="tx1"/>
                  </a:solidFill>
                </a:rPr>
                <a:t>. INFOCOM 2020.</a:t>
              </a:r>
            </a:p>
            <a:p>
              <a:pPr marL="234000" indent="-457200" algn="l">
                <a:lnSpc>
                  <a:spcPct val="125000"/>
                </a:lnSpc>
              </a:pPr>
              <a:r>
                <a:rPr lang="en-US" altLang="zh-CN" sz="1800" dirty="0">
                  <a:solidFill>
                    <a:schemeClr val="tx1"/>
                  </a:solidFill>
                </a:rPr>
                <a:t>[4] Yi X, et al. </a:t>
              </a:r>
              <a:r>
                <a:rPr lang="en-US" altLang="zh-CN" sz="1800" b="1" i="1" dirty="0">
                  <a:solidFill>
                    <a:srgbClr val="0047B5"/>
                  </a:solidFill>
                </a:rPr>
                <a:t>Optimizing distributed training deployment in heterogeneous </a:t>
              </a:r>
              <a:r>
                <a:rPr lang="en-US" altLang="zh-CN" sz="1800" b="1" i="1" dirty="0" err="1">
                  <a:solidFill>
                    <a:srgbClr val="0047B5"/>
                  </a:solidFill>
                </a:rPr>
                <a:t>gpu</a:t>
              </a:r>
              <a:r>
                <a:rPr lang="en-US" altLang="zh-CN" sz="1800" b="1" i="1" dirty="0">
                  <a:solidFill>
                    <a:srgbClr val="0047B5"/>
                  </a:solidFill>
                </a:rPr>
                <a:t> clusters</a:t>
              </a:r>
              <a:r>
                <a:rPr lang="en-US" altLang="zh-CN" sz="1800" dirty="0">
                  <a:solidFill>
                    <a:schemeClr val="tx1"/>
                  </a:solidFill>
                </a:rPr>
                <a:t>. </a:t>
              </a:r>
              <a:r>
                <a:rPr lang="en-US" altLang="zh-CN" sz="1800" dirty="0" err="1">
                  <a:solidFill>
                    <a:schemeClr val="tx1"/>
                  </a:solidFill>
                </a:rPr>
                <a:t>CoNEXT</a:t>
              </a:r>
              <a:r>
                <a:rPr lang="en-US" altLang="zh-CN" sz="1800" dirty="0">
                  <a:solidFill>
                    <a:schemeClr val="tx1"/>
                  </a:solidFill>
                </a:rPr>
                <a:t> 2020.</a:t>
              </a:r>
            </a:p>
          </p:txBody>
        </p:sp>
      </p:grpSp>
      <p:grpSp>
        <p:nvGrpSpPr>
          <p:cNvPr id="4" name="组合 3">
            <a:extLst>
              <a:ext uri="{FF2B5EF4-FFF2-40B4-BE49-F238E27FC236}">
                <a16:creationId xmlns:a16="http://schemas.microsoft.com/office/drawing/2014/main" id="{B86BC464-D0AE-400D-8F95-A8952CDF0C26}"/>
              </a:ext>
            </a:extLst>
          </p:cNvPr>
          <p:cNvGrpSpPr/>
          <p:nvPr/>
        </p:nvGrpSpPr>
        <p:grpSpPr>
          <a:xfrm>
            <a:off x="370390" y="5149972"/>
            <a:ext cx="8403220" cy="1069624"/>
            <a:chOff x="370390" y="5369887"/>
            <a:chExt cx="8403220" cy="777249"/>
          </a:xfrm>
        </p:grpSpPr>
        <p:grpSp>
          <p:nvGrpSpPr>
            <p:cNvPr id="9" name="组合 8">
              <a:extLst>
                <a:ext uri="{FF2B5EF4-FFF2-40B4-BE49-F238E27FC236}">
                  <a16:creationId xmlns:a16="http://schemas.microsoft.com/office/drawing/2014/main" id="{BD1A98BE-6B56-4A19-A562-176080DE460B}"/>
                </a:ext>
              </a:extLst>
            </p:cNvPr>
            <p:cNvGrpSpPr/>
            <p:nvPr/>
          </p:nvGrpSpPr>
          <p:grpSpPr>
            <a:xfrm>
              <a:off x="370390" y="5379355"/>
              <a:ext cx="8403220" cy="767781"/>
              <a:chOff x="370390" y="5162115"/>
              <a:chExt cx="8403220" cy="767781"/>
            </a:xfrm>
          </p:grpSpPr>
          <p:sp>
            <p:nvSpPr>
              <p:cNvPr id="10" name="矩形 9">
                <a:extLst>
                  <a:ext uri="{FF2B5EF4-FFF2-40B4-BE49-F238E27FC236}">
                    <a16:creationId xmlns:a16="http://schemas.microsoft.com/office/drawing/2014/main" id="{2D759106-021E-46E0-B17B-01921FCA8663}"/>
                  </a:ext>
                </a:extLst>
              </p:cNvPr>
              <p:cNvSpPr/>
              <p:nvPr/>
            </p:nvSpPr>
            <p:spPr>
              <a:xfrm>
                <a:off x="370390" y="5162115"/>
                <a:ext cx="878005" cy="767780"/>
              </a:xfrm>
              <a:prstGeom prst="rect">
                <a:avLst/>
              </a:prstGeom>
              <a:solidFill>
                <a:srgbClr val="0047B5"/>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总结</a:t>
                </a:r>
              </a:p>
            </p:txBody>
          </p:sp>
          <p:sp>
            <p:nvSpPr>
              <p:cNvPr id="11" name="矩形 10">
                <a:extLst>
                  <a:ext uri="{FF2B5EF4-FFF2-40B4-BE49-F238E27FC236}">
                    <a16:creationId xmlns:a16="http://schemas.microsoft.com/office/drawing/2014/main" id="{B317B77E-E723-427C-A19F-5B803878AF5F}"/>
                  </a:ext>
                </a:extLst>
              </p:cNvPr>
              <p:cNvSpPr/>
              <p:nvPr/>
            </p:nvSpPr>
            <p:spPr>
              <a:xfrm>
                <a:off x="1248395" y="5162116"/>
                <a:ext cx="7525215" cy="76778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页脚占位符 2">
              <a:extLst>
                <a:ext uri="{FF2B5EF4-FFF2-40B4-BE49-F238E27FC236}">
                  <a16:creationId xmlns:a16="http://schemas.microsoft.com/office/drawing/2014/main" id="{E9AC2650-7ACF-46BF-AB87-488909425C44}"/>
                </a:ext>
              </a:extLst>
            </p:cNvPr>
            <p:cNvSpPr txBox="1">
              <a:spLocks/>
            </p:cNvSpPr>
            <p:nvPr/>
          </p:nvSpPr>
          <p:spPr>
            <a:xfrm>
              <a:off x="1340305" y="5369887"/>
              <a:ext cx="7088818" cy="777248"/>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zh-CN" altLang="en-US" sz="1800" b="1" dirty="0">
                  <a:solidFill>
                    <a:schemeClr val="tx1"/>
                  </a:solidFill>
                </a:rPr>
                <a:t>流水线阶段划分方法</a:t>
              </a:r>
              <a:r>
                <a:rPr lang="zh-CN" altLang="en-US" sz="1800" dirty="0">
                  <a:solidFill>
                    <a:schemeClr val="tx1"/>
                  </a:solidFill>
                </a:rPr>
                <a:t>一般需</a:t>
              </a:r>
              <a:r>
                <a:rPr lang="zh-CN" altLang="en-US" sz="1800" b="1" dirty="0">
                  <a:solidFill>
                    <a:schemeClr val="tx1"/>
                  </a:solidFill>
                </a:rPr>
                <a:t>将模型转换为线性结构</a:t>
              </a:r>
              <a:r>
                <a:rPr lang="zh-CN" altLang="en-US" sz="1800" dirty="0">
                  <a:solidFill>
                    <a:schemeClr val="tx1"/>
                  </a:solidFill>
                </a:rPr>
                <a:t>再进行划分</a:t>
              </a:r>
              <a:endParaRPr lang="en-US" altLang="zh-CN" sz="1800" dirty="0">
                <a:solidFill>
                  <a:schemeClr val="tx1"/>
                </a:solidFill>
              </a:endParaRPr>
            </a:p>
            <a:p>
              <a:pPr indent="180000" algn="l">
                <a:lnSpc>
                  <a:spcPct val="125000"/>
                </a:lnSpc>
                <a:buFont typeface="Arial" panose="020B0604020202020204" pitchFamily="34" charset="0"/>
                <a:buChar char="•"/>
              </a:pPr>
              <a:r>
                <a:rPr lang="zh-CN" altLang="en-US" sz="1800" b="1" dirty="0">
                  <a:solidFill>
                    <a:schemeClr val="tx1"/>
                  </a:solidFill>
                </a:rPr>
                <a:t>基于有向无环图结构</a:t>
              </a:r>
              <a:r>
                <a:rPr lang="zh-CN" altLang="en-US" sz="1800" dirty="0">
                  <a:solidFill>
                    <a:schemeClr val="tx1"/>
                  </a:solidFill>
                </a:rPr>
                <a:t>的分布式方法仅</a:t>
              </a:r>
              <a:r>
                <a:rPr lang="zh-CN" altLang="en-US" sz="1800" b="1" dirty="0">
                  <a:solidFill>
                    <a:schemeClr val="tx1"/>
                  </a:solidFill>
                </a:rPr>
                <a:t>应用在数据并行或模型并行</a:t>
              </a:r>
              <a:r>
                <a:rPr lang="zh-CN" altLang="en-US" sz="1800" dirty="0">
                  <a:solidFill>
                    <a:schemeClr val="tx1"/>
                  </a:solidFill>
                </a:rPr>
                <a:t>上，设备利用率较低</a:t>
              </a:r>
              <a:endParaRPr lang="en-US" altLang="zh-CN" sz="1800" b="1" dirty="0">
                <a:solidFill>
                  <a:schemeClr val="tx1"/>
                </a:solidFill>
              </a:endParaRPr>
            </a:p>
          </p:txBody>
        </p:sp>
      </p:grpSp>
    </p:spTree>
    <p:extLst>
      <p:ext uri="{BB962C8B-B14F-4D97-AF65-F5344CB8AC3E}">
        <p14:creationId xmlns:p14="http://schemas.microsoft.com/office/powerpoint/2010/main" val="397627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F6AA6B-2798-4400-BDA2-1D09C62EEC83}"/>
              </a:ext>
            </a:extLst>
          </p:cNvPr>
          <p:cNvSpPr>
            <a:spLocks noGrp="1"/>
          </p:cNvSpPr>
          <p:nvPr>
            <p:ph type="sldNum" sz="quarter" idx="12"/>
          </p:nvPr>
        </p:nvSpPr>
        <p:spPr/>
        <p:txBody>
          <a:bodyPr/>
          <a:lstStyle/>
          <a:p>
            <a:fld id="{72A5E12F-523A-4D75-95A2-779F57F5D9E2}" type="slidenum">
              <a:rPr lang="zh-CN" altLang="en-US" smtClean="0"/>
              <a:t>15</a:t>
            </a:fld>
            <a:endParaRPr lang="zh-CN" altLang="en-US"/>
          </a:p>
        </p:txBody>
      </p:sp>
      <p:sp>
        <p:nvSpPr>
          <p:cNvPr id="6" name="标题 5">
            <a:extLst>
              <a:ext uri="{FF2B5EF4-FFF2-40B4-BE49-F238E27FC236}">
                <a16:creationId xmlns:a16="http://schemas.microsoft.com/office/drawing/2014/main" id="{2CACEB2C-1FED-806B-8C3A-BCEEC7EB87B7}"/>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研究背景</a:t>
            </a:r>
            <a:endParaRPr lang="zh-CN" altLang="en-US" dirty="0"/>
          </a:p>
        </p:txBody>
      </p:sp>
      <p:grpSp>
        <p:nvGrpSpPr>
          <p:cNvPr id="14" name="组合 13">
            <a:extLst>
              <a:ext uri="{FF2B5EF4-FFF2-40B4-BE49-F238E27FC236}">
                <a16:creationId xmlns:a16="http://schemas.microsoft.com/office/drawing/2014/main" id="{22C71D1B-0DA2-4B51-869C-0332D3278D77}"/>
              </a:ext>
            </a:extLst>
          </p:cNvPr>
          <p:cNvGrpSpPr/>
          <p:nvPr/>
        </p:nvGrpSpPr>
        <p:grpSpPr>
          <a:xfrm>
            <a:off x="370389" y="1010295"/>
            <a:ext cx="8403221" cy="3889509"/>
            <a:chOff x="370389" y="1000295"/>
            <a:chExt cx="8403221" cy="3902890"/>
          </a:xfrm>
        </p:grpSpPr>
        <p:sp>
          <p:nvSpPr>
            <p:cNvPr id="7" name="矩形 6">
              <a:extLst>
                <a:ext uri="{FF2B5EF4-FFF2-40B4-BE49-F238E27FC236}">
                  <a16:creationId xmlns:a16="http://schemas.microsoft.com/office/drawing/2014/main" id="{18AC44A7-1B7C-4B91-88F7-AD1770E50892}"/>
                </a:ext>
              </a:extLst>
            </p:cNvPr>
            <p:cNvSpPr/>
            <p:nvPr/>
          </p:nvSpPr>
          <p:spPr>
            <a:xfrm>
              <a:off x="370390" y="1383741"/>
              <a:ext cx="8403220" cy="3349938"/>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D725FA3-091D-4FA0-8591-63AEBC854D63}"/>
                </a:ext>
              </a:extLst>
            </p:cNvPr>
            <p:cNvSpPr/>
            <p:nvPr/>
          </p:nvSpPr>
          <p:spPr>
            <a:xfrm>
              <a:off x="370389" y="1000295"/>
              <a:ext cx="2355558" cy="359687"/>
            </a:xfrm>
            <a:prstGeom prst="rect">
              <a:avLst/>
            </a:prstGeom>
            <a:solidFill>
              <a:srgbClr val="0047B5"/>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流水线与冻结机制</a:t>
              </a:r>
            </a:p>
          </p:txBody>
        </p:sp>
        <p:sp>
          <p:nvSpPr>
            <p:cNvPr id="12" name="页脚占位符 2">
              <a:extLst>
                <a:ext uri="{FF2B5EF4-FFF2-40B4-BE49-F238E27FC236}">
                  <a16:creationId xmlns:a16="http://schemas.microsoft.com/office/drawing/2014/main" id="{58E5AB90-98EC-447B-A9C4-69DD4E9F390F}"/>
                </a:ext>
              </a:extLst>
            </p:cNvPr>
            <p:cNvSpPr txBox="1">
              <a:spLocks/>
            </p:cNvSpPr>
            <p:nvPr/>
          </p:nvSpPr>
          <p:spPr>
            <a:xfrm>
              <a:off x="370390" y="1419290"/>
              <a:ext cx="8169191" cy="3483895"/>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34000" indent="-457200" algn="l">
                <a:spcBef>
                  <a:spcPts val="600"/>
                </a:spcBef>
              </a:pPr>
              <a:r>
                <a:rPr lang="zh-CN" altLang="en-US" sz="2000" b="1" dirty="0">
                  <a:solidFill>
                    <a:srgbClr val="6B2D0B"/>
                  </a:solidFill>
                  <a:latin typeface="微软雅黑" panose="020B0503020204020204" pitchFamily="34" charset="-122"/>
                  <a:ea typeface="微软雅黑" panose="020B0503020204020204" pitchFamily="34" charset="-122"/>
                </a:rPr>
                <a:t>冻结部分选择方法</a:t>
              </a:r>
              <a:endParaRPr lang="en-US" altLang="zh-CN" sz="20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25000"/>
                </a:lnSpc>
              </a:pPr>
              <a:r>
                <a:rPr lang="en-US" altLang="zh-CN" sz="2000" dirty="0">
                  <a:solidFill>
                    <a:schemeClr val="tx1"/>
                  </a:solidFill>
                </a:rPr>
                <a:t>[1] </a:t>
              </a:r>
              <a:r>
                <a:rPr lang="da-DK" altLang="zh-CN" sz="2000" dirty="0">
                  <a:solidFill>
                    <a:schemeClr val="tx1"/>
                  </a:solidFill>
                </a:rPr>
                <a:t>Raghu M, et al</a:t>
              </a:r>
              <a:r>
                <a:rPr lang="en-US" altLang="zh-CN" sz="2000" dirty="0">
                  <a:solidFill>
                    <a:schemeClr val="tx1"/>
                  </a:solidFill>
                </a:rPr>
                <a:t>. </a:t>
              </a:r>
              <a:r>
                <a:rPr lang="en-US" altLang="zh-CN" sz="2000" b="1" i="1" dirty="0">
                  <a:solidFill>
                    <a:srgbClr val="0047B5"/>
                  </a:solidFill>
                </a:rPr>
                <a:t>SVCCA: Singular Vector Canonical Correlation Analysis for Deep Learning Dynamics and Interpretability</a:t>
              </a:r>
              <a:r>
                <a:rPr lang="en-US" altLang="zh-CN" sz="2000" dirty="0">
                  <a:solidFill>
                    <a:schemeClr val="tx1"/>
                  </a:solidFill>
                </a:rPr>
                <a:t>. NIPS 2017.</a:t>
              </a:r>
            </a:p>
            <a:p>
              <a:pPr marL="234000" indent="-457200" algn="l">
                <a:lnSpc>
                  <a:spcPct val="125000"/>
                </a:lnSpc>
              </a:pPr>
              <a:r>
                <a:rPr lang="en-US" altLang="zh-CN" sz="2000" dirty="0">
                  <a:solidFill>
                    <a:schemeClr val="tx1"/>
                  </a:solidFill>
                </a:rPr>
                <a:t>[2] Yuan G</a:t>
              </a:r>
              <a:r>
                <a:rPr lang="da-DK" altLang="zh-CN" sz="2000" dirty="0">
                  <a:solidFill>
                    <a:schemeClr val="tx1"/>
                  </a:solidFill>
                </a:rPr>
                <a:t>, et al</a:t>
              </a:r>
              <a:r>
                <a:rPr lang="en-US" altLang="zh-CN" sz="2000" dirty="0">
                  <a:solidFill>
                    <a:schemeClr val="tx1"/>
                  </a:solidFill>
                </a:rPr>
                <a:t>. </a:t>
              </a:r>
              <a:r>
                <a:rPr lang="en-US" altLang="zh-CN" sz="2000" b="1" i="1" dirty="0">
                  <a:solidFill>
                    <a:srgbClr val="0047B5"/>
                  </a:solidFill>
                </a:rPr>
                <a:t>Layer Freezing &amp; Data Sieving: Missing Pieces of a Generic Framework for Sparse Training</a:t>
              </a:r>
              <a:r>
                <a:rPr lang="en-US" altLang="zh-CN" sz="2000" dirty="0">
                  <a:solidFill>
                    <a:schemeClr val="tx1"/>
                  </a:solidFill>
                </a:rPr>
                <a:t>. NIPS 2022.</a:t>
              </a:r>
            </a:p>
            <a:p>
              <a:pPr marL="234000" indent="-457200" algn="l">
                <a:lnSpc>
                  <a:spcPct val="125000"/>
                </a:lnSpc>
                <a:spcBef>
                  <a:spcPts val="1200"/>
                </a:spcBef>
              </a:pPr>
              <a:r>
                <a:rPr lang="zh-CN" altLang="en-US" sz="2000" b="1" dirty="0">
                  <a:solidFill>
                    <a:srgbClr val="6B2D0B"/>
                  </a:solidFill>
                  <a:latin typeface="微软雅黑" panose="020B0503020204020204" pitchFamily="34" charset="-122"/>
                  <a:ea typeface="微软雅黑" panose="020B0503020204020204" pitchFamily="34" charset="-122"/>
                </a:rPr>
                <a:t>基于冻结机制的流水线并行方法</a:t>
              </a:r>
              <a:endParaRPr lang="en-US" altLang="zh-CN" sz="2000" b="1" dirty="0">
                <a:solidFill>
                  <a:srgbClr val="6B2D0B"/>
                </a:solidFill>
                <a:latin typeface="微软雅黑" panose="020B0503020204020204" pitchFamily="34" charset="-122"/>
                <a:ea typeface="微软雅黑" panose="020B0503020204020204" pitchFamily="34" charset="-122"/>
              </a:endParaRPr>
            </a:p>
            <a:p>
              <a:pPr marL="234000" indent="-457200" algn="l">
                <a:lnSpc>
                  <a:spcPct val="125000"/>
                </a:lnSpc>
              </a:pPr>
              <a:r>
                <a:rPr lang="en-US" altLang="zh-CN" sz="2000" dirty="0">
                  <a:solidFill>
                    <a:schemeClr val="tx1"/>
                  </a:solidFill>
                </a:rPr>
                <a:t>[3] He C, et al. </a:t>
              </a:r>
              <a:r>
                <a:rPr lang="en-US" altLang="zh-CN" sz="2000" b="1" i="1" dirty="0" err="1">
                  <a:solidFill>
                    <a:srgbClr val="0047B5"/>
                  </a:solidFill>
                </a:rPr>
                <a:t>PipeTransformer</a:t>
              </a:r>
              <a:r>
                <a:rPr lang="en-US" altLang="zh-CN" sz="2000" b="1" i="1" dirty="0">
                  <a:solidFill>
                    <a:srgbClr val="0047B5"/>
                  </a:solidFill>
                </a:rPr>
                <a:t>: Automated Elastic Pipelining for Distributed Training of Large-scale Models</a:t>
              </a:r>
              <a:r>
                <a:rPr lang="en-US" altLang="zh-CN" sz="2000" dirty="0">
                  <a:solidFill>
                    <a:schemeClr val="tx1"/>
                  </a:solidFill>
                </a:rPr>
                <a:t>. ICML 2021.</a:t>
              </a:r>
            </a:p>
          </p:txBody>
        </p:sp>
      </p:grpSp>
      <p:grpSp>
        <p:nvGrpSpPr>
          <p:cNvPr id="4" name="组合 3">
            <a:extLst>
              <a:ext uri="{FF2B5EF4-FFF2-40B4-BE49-F238E27FC236}">
                <a16:creationId xmlns:a16="http://schemas.microsoft.com/office/drawing/2014/main" id="{B86BC464-D0AE-400D-8F95-A8952CDF0C26}"/>
              </a:ext>
            </a:extLst>
          </p:cNvPr>
          <p:cNvGrpSpPr/>
          <p:nvPr/>
        </p:nvGrpSpPr>
        <p:grpSpPr>
          <a:xfrm>
            <a:off x="370390" y="5149972"/>
            <a:ext cx="8403220" cy="1069624"/>
            <a:chOff x="370390" y="5369887"/>
            <a:chExt cx="8403220" cy="777249"/>
          </a:xfrm>
        </p:grpSpPr>
        <p:grpSp>
          <p:nvGrpSpPr>
            <p:cNvPr id="9" name="组合 8">
              <a:extLst>
                <a:ext uri="{FF2B5EF4-FFF2-40B4-BE49-F238E27FC236}">
                  <a16:creationId xmlns:a16="http://schemas.microsoft.com/office/drawing/2014/main" id="{BD1A98BE-6B56-4A19-A562-176080DE460B}"/>
                </a:ext>
              </a:extLst>
            </p:cNvPr>
            <p:cNvGrpSpPr/>
            <p:nvPr/>
          </p:nvGrpSpPr>
          <p:grpSpPr>
            <a:xfrm>
              <a:off x="370390" y="5379355"/>
              <a:ext cx="8403220" cy="767781"/>
              <a:chOff x="370390" y="5162115"/>
              <a:chExt cx="8403220" cy="767781"/>
            </a:xfrm>
          </p:grpSpPr>
          <p:sp>
            <p:nvSpPr>
              <p:cNvPr id="10" name="矩形 9">
                <a:extLst>
                  <a:ext uri="{FF2B5EF4-FFF2-40B4-BE49-F238E27FC236}">
                    <a16:creationId xmlns:a16="http://schemas.microsoft.com/office/drawing/2014/main" id="{2D759106-021E-46E0-B17B-01921FCA8663}"/>
                  </a:ext>
                </a:extLst>
              </p:cNvPr>
              <p:cNvSpPr/>
              <p:nvPr/>
            </p:nvSpPr>
            <p:spPr>
              <a:xfrm>
                <a:off x="370390" y="5162115"/>
                <a:ext cx="878005" cy="767780"/>
              </a:xfrm>
              <a:prstGeom prst="rect">
                <a:avLst/>
              </a:prstGeom>
              <a:solidFill>
                <a:srgbClr val="0047B5"/>
              </a:solid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总结</a:t>
                </a:r>
              </a:p>
            </p:txBody>
          </p:sp>
          <p:sp>
            <p:nvSpPr>
              <p:cNvPr id="11" name="矩形 10">
                <a:extLst>
                  <a:ext uri="{FF2B5EF4-FFF2-40B4-BE49-F238E27FC236}">
                    <a16:creationId xmlns:a16="http://schemas.microsoft.com/office/drawing/2014/main" id="{B317B77E-E723-427C-A19F-5B803878AF5F}"/>
                  </a:ext>
                </a:extLst>
              </p:cNvPr>
              <p:cNvSpPr/>
              <p:nvPr/>
            </p:nvSpPr>
            <p:spPr>
              <a:xfrm>
                <a:off x="1248395" y="5162116"/>
                <a:ext cx="7525215" cy="767780"/>
              </a:xfrm>
              <a:prstGeom prst="rect">
                <a:avLst/>
              </a:prstGeom>
              <a:noFill/>
              <a:ln w="1905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页脚占位符 2">
              <a:extLst>
                <a:ext uri="{FF2B5EF4-FFF2-40B4-BE49-F238E27FC236}">
                  <a16:creationId xmlns:a16="http://schemas.microsoft.com/office/drawing/2014/main" id="{E9AC2650-7ACF-46BF-AB87-488909425C44}"/>
                </a:ext>
              </a:extLst>
            </p:cNvPr>
            <p:cNvSpPr txBox="1">
              <a:spLocks/>
            </p:cNvSpPr>
            <p:nvPr/>
          </p:nvSpPr>
          <p:spPr>
            <a:xfrm>
              <a:off x="1340304" y="5369887"/>
              <a:ext cx="7199277" cy="777248"/>
            </a:xfrm>
            <a:prstGeom prst="rect">
              <a:avLst/>
            </a:prstGeom>
          </p:spPr>
          <p:txBody>
            <a:bodyPr vert="horz" lIns="91440" tIns="45720" rIns="91440" bIns="45720" rtlCol="0" anchor="t"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lgn="l">
                <a:lnSpc>
                  <a:spcPct val="125000"/>
                </a:lnSpc>
                <a:buFont typeface="Arial" panose="020B0604020202020204" pitchFamily="34" charset="0"/>
                <a:buChar char="•"/>
              </a:pPr>
              <a:r>
                <a:rPr lang="zh-CN" altLang="en-US" sz="1800" dirty="0">
                  <a:solidFill>
                    <a:schemeClr val="tx1"/>
                  </a:solidFill>
                </a:rPr>
                <a:t>冻结部分选择方法多</a:t>
              </a:r>
              <a:r>
                <a:rPr lang="zh-CN" altLang="en-US" sz="1800" b="1" dirty="0">
                  <a:solidFill>
                    <a:schemeClr val="tx1"/>
                  </a:solidFill>
                </a:rPr>
                <a:t>基于后验算法、经验</a:t>
              </a:r>
              <a:endParaRPr lang="en-US" altLang="zh-CN" sz="1800" b="1" dirty="0">
                <a:solidFill>
                  <a:schemeClr val="tx1"/>
                </a:solidFill>
              </a:endParaRPr>
            </a:p>
            <a:p>
              <a:pPr indent="180000" algn="l">
                <a:lnSpc>
                  <a:spcPct val="125000"/>
                </a:lnSpc>
                <a:buFont typeface="Arial" panose="020B0604020202020204" pitchFamily="34" charset="0"/>
                <a:buChar char="•"/>
              </a:pPr>
              <a:r>
                <a:rPr lang="zh-CN" altLang="en-US" sz="1800" b="1" dirty="0">
                  <a:solidFill>
                    <a:schemeClr val="tx1"/>
                  </a:solidFill>
                </a:rPr>
                <a:t>基于冻结机制的流水线并行方法</a:t>
              </a:r>
              <a:r>
                <a:rPr lang="zh-CN" altLang="en-US" sz="1800" dirty="0">
                  <a:solidFill>
                    <a:schemeClr val="tx1"/>
                  </a:solidFill>
                </a:rPr>
                <a:t>采用</a:t>
              </a:r>
              <a:r>
                <a:rPr lang="zh-CN" altLang="en-US" sz="1800" b="1" dirty="0">
                  <a:solidFill>
                    <a:schemeClr val="tx1"/>
                  </a:solidFill>
                </a:rPr>
                <a:t>基于梯度的冻结判断</a:t>
              </a:r>
              <a:r>
                <a:rPr lang="zh-CN" altLang="en-US" sz="1800" dirty="0">
                  <a:solidFill>
                    <a:schemeClr val="tx1"/>
                  </a:solidFill>
                </a:rPr>
                <a:t>，但在冻结过程中采取</a:t>
              </a:r>
              <a:r>
                <a:rPr lang="zh-CN" altLang="en-US" sz="1800" b="1" dirty="0">
                  <a:solidFill>
                    <a:schemeClr val="tx1"/>
                  </a:solidFill>
                </a:rPr>
                <a:t>从前向后二分冻结，未考虑负载均衡</a:t>
              </a:r>
            </a:p>
          </p:txBody>
        </p:sp>
      </p:grpSp>
    </p:spTree>
    <p:extLst>
      <p:ext uri="{BB962C8B-B14F-4D97-AF65-F5344CB8AC3E}">
        <p14:creationId xmlns:p14="http://schemas.microsoft.com/office/powerpoint/2010/main" val="12617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16</a:t>
            </a:fld>
            <a:endParaRPr lang="zh-CN" altLang="en-US"/>
          </a:p>
        </p:txBody>
      </p:sp>
      <p:sp>
        <p:nvSpPr>
          <p:cNvPr id="3" name="标题 2">
            <a:extLst>
              <a:ext uri="{FF2B5EF4-FFF2-40B4-BE49-F238E27FC236}">
                <a16:creationId xmlns:a16="http://schemas.microsoft.com/office/drawing/2014/main" id="{F778823B-3A6A-A87F-C4DE-1C7195AD724F}"/>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提纲</a:t>
            </a:r>
            <a:endParaRPr lang="zh-CN" altLang="en-US" dirty="0"/>
          </a:p>
        </p:txBody>
      </p:sp>
      <p:grpSp>
        <p:nvGrpSpPr>
          <p:cNvPr id="4" name="组合 3">
            <a:extLst>
              <a:ext uri="{FF2B5EF4-FFF2-40B4-BE49-F238E27FC236}">
                <a16:creationId xmlns:a16="http://schemas.microsoft.com/office/drawing/2014/main" id="{839C98C1-FC3C-4D31-8070-94731BAFAF67}"/>
              </a:ext>
            </a:extLst>
          </p:cNvPr>
          <p:cNvGrpSpPr/>
          <p:nvPr/>
        </p:nvGrpSpPr>
        <p:grpSpPr>
          <a:xfrm>
            <a:off x="2131902" y="1681394"/>
            <a:ext cx="4880195" cy="3495211"/>
            <a:chOff x="2131902" y="1681394"/>
            <a:chExt cx="4880195"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2" y="1681394"/>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50000"/>
                        <a:lumOff val="50000"/>
                      </a:schemeClr>
                    </a:solidFill>
                    <a:latin typeface="思源黑体 CN" panose="020B0500000000000000" pitchFamily="34" charset="-122"/>
                    <a:ea typeface="思源黑体 CN" panose="020B0500000000000000" pitchFamily="34" charset="-122"/>
                    <a:cs typeface="+mn-ea"/>
                  </a:rPr>
                  <a:t>研究背景、研究现状</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692576"/>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latin typeface="思源黑体 CN" panose="020B0500000000000000" pitchFamily="34" charset="-122"/>
                    <a:ea typeface="思源黑体 CN" panose="020B0500000000000000" pitchFamily="34" charset="-122"/>
                    <a:cs typeface="+mn-ea"/>
                  </a:rPr>
                  <a:t>研究目标、研究内容</a:t>
                </a: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03758"/>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50000"/>
                        <a:lumOff val="50000"/>
                      </a:schemeClr>
                    </a:solidFill>
                    <a:latin typeface="思源黑体 CN" panose="020B0500000000000000" pitchFamily="34" charset="-122"/>
                    <a:ea typeface="思源黑体 CN" panose="020B0500000000000000" pitchFamily="34" charset="-122"/>
                    <a:cs typeface="+mn-ea"/>
                  </a:rPr>
                  <a:t>技术路线、系统实现</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14940"/>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50000"/>
                        <a:lumOff val="50000"/>
                      </a:schemeClr>
                    </a:solidFill>
                    <a:latin typeface="思源黑体 CN" panose="020B0500000000000000" pitchFamily="34" charset="-122"/>
                    <a:ea typeface="思源黑体 CN" panose="020B0500000000000000" pitchFamily="34" charset="-122"/>
                    <a:cs typeface="+mn-ea"/>
                  </a:rPr>
                  <a:t>预期成果、进度安排</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spTree>
    <p:extLst>
      <p:ext uri="{BB962C8B-B14F-4D97-AF65-F5344CB8AC3E}">
        <p14:creationId xmlns:p14="http://schemas.microsoft.com/office/powerpoint/2010/main" val="204868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sp>
        <p:nvSpPr>
          <p:cNvPr id="3" name="标题 2">
            <a:extLst>
              <a:ext uri="{FF2B5EF4-FFF2-40B4-BE49-F238E27FC236}">
                <a16:creationId xmlns:a16="http://schemas.microsoft.com/office/drawing/2014/main" id="{A59E592D-3C42-4DF0-8A18-B5CA39C280CD}"/>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研究目标</a:t>
            </a:r>
            <a:endParaRPr lang="zh-CN" altLang="en-US" dirty="0"/>
          </a:p>
        </p:txBody>
      </p:sp>
      <p:sp>
        <p:nvSpPr>
          <p:cNvPr id="4" name="右箭头 25">
            <a:extLst>
              <a:ext uri="{FF2B5EF4-FFF2-40B4-BE49-F238E27FC236}">
                <a16:creationId xmlns:a16="http://schemas.microsoft.com/office/drawing/2014/main" id="{FCE97040-411B-4DCC-B38C-7C41F9DDAC4E}"/>
              </a:ext>
            </a:extLst>
          </p:cNvPr>
          <p:cNvSpPr/>
          <p:nvPr/>
        </p:nvSpPr>
        <p:spPr>
          <a:xfrm>
            <a:off x="2101329" y="1255245"/>
            <a:ext cx="552078" cy="472314"/>
          </a:xfrm>
          <a:prstGeom prst="rightArrow">
            <a:avLst/>
          </a:prstGeom>
          <a:solidFill>
            <a:schemeClr val="accent1"/>
          </a:solidFill>
          <a:ln>
            <a:noFill/>
          </a:ln>
          <a:effectLst/>
        </p:spPr>
        <p:txBody>
          <a:bodyPr tIns="0" bIns="0" anchor="ctr"/>
          <a:lstStyle/>
          <a:p>
            <a:pPr algn="ctr">
              <a:spcBef>
                <a:spcPct val="0"/>
              </a:spcBef>
            </a:pPr>
            <a:endParaRPr lang="zh-CN" altLang="en-US" sz="4800" b="1">
              <a:solidFill>
                <a:prstClr val="white"/>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CB7B97F7-794B-45E0-A490-8C5C5D9BF8BE}"/>
              </a:ext>
            </a:extLst>
          </p:cNvPr>
          <p:cNvSpPr/>
          <p:nvPr/>
        </p:nvSpPr>
        <p:spPr>
          <a:xfrm>
            <a:off x="622300" y="1114830"/>
            <a:ext cx="1594449" cy="707886"/>
          </a:xfrm>
          <a:prstGeom prst="rect">
            <a:avLst/>
          </a:prstGeom>
          <a:solidFill>
            <a:schemeClr val="bg1"/>
          </a:solidFill>
          <a:ln w="38100">
            <a:solidFill>
              <a:schemeClr val="tx1"/>
            </a:solidFill>
          </a:ln>
          <a:effectLst/>
        </p:spPr>
        <p:txBody>
          <a:bodyPr wrap="square" rtlCol="0">
            <a:spAutoFit/>
          </a:bodyPr>
          <a:lstStyle/>
          <a:p>
            <a:pPr algn="ctr"/>
            <a:r>
              <a:rPr lang="zh-CN" altLang="en-US" sz="2000" b="1">
                <a:latin typeface="微软雅黑" panose="020B0503020204020204" pitchFamily="34" charset="-122"/>
                <a:ea typeface="微软雅黑" panose="020B0503020204020204" pitchFamily="34" charset="-122"/>
              </a:rPr>
              <a:t>总体</a:t>
            </a:r>
            <a:endParaRPr lang="en-US" altLang="zh-CN" sz="2000" b="1">
              <a:latin typeface="微软雅黑" panose="020B0503020204020204" pitchFamily="34" charset="-122"/>
              <a:ea typeface="微软雅黑" panose="020B0503020204020204" pitchFamily="34" charset="-122"/>
            </a:endParaRPr>
          </a:p>
          <a:p>
            <a:pPr algn="ctr"/>
            <a:r>
              <a:rPr lang="zh-CN" altLang="en-US" sz="2000" b="1">
                <a:latin typeface="微软雅黑" panose="020B0503020204020204" pitchFamily="34" charset="-122"/>
                <a:ea typeface="微软雅黑" panose="020B0503020204020204" pitchFamily="34" charset="-122"/>
              </a:rPr>
              <a:t>目标</a:t>
            </a:r>
            <a:endParaRPr lang="zh-CN" altLang="en-US" sz="2000" b="1" dirty="0">
              <a:latin typeface="微软雅黑" panose="020B0503020204020204" pitchFamily="34" charset="-122"/>
              <a:ea typeface="微软雅黑" panose="020B0503020204020204" pitchFamily="34" charset="-122"/>
            </a:endParaRPr>
          </a:p>
        </p:txBody>
      </p:sp>
      <p:sp>
        <p:nvSpPr>
          <p:cNvPr id="6" name="右箭头 26">
            <a:extLst>
              <a:ext uri="{FF2B5EF4-FFF2-40B4-BE49-F238E27FC236}">
                <a16:creationId xmlns:a16="http://schemas.microsoft.com/office/drawing/2014/main" id="{F1B5550F-A0CD-4742-816B-A1265139A0CA}"/>
              </a:ext>
            </a:extLst>
          </p:cNvPr>
          <p:cNvSpPr/>
          <p:nvPr/>
        </p:nvSpPr>
        <p:spPr>
          <a:xfrm>
            <a:off x="2101329" y="3220812"/>
            <a:ext cx="552078" cy="472314"/>
          </a:xfrm>
          <a:prstGeom prst="rightArrow">
            <a:avLst/>
          </a:prstGeom>
          <a:solidFill>
            <a:schemeClr val="accent1"/>
          </a:solidFill>
          <a:ln>
            <a:noFill/>
          </a:ln>
          <a:effectLst/>
        </p:spPr>
        <p:txBody>
          <a:bodyPr tIns="0" bIns="0" anchor="ctr"/>
          <a:lstStyle/>
          <a:p>
            <a:pPr algn="ctr">
              <a:spcBef>
                <a:spcPct val="0"/>
              </a:spcBef>
            </a:pPr>
            <a:endParaRPr lang="zh-CN" altLang="en-US" sz="5400" b="1">
              <a:solidFill>
                <a:prstClr val="white"/>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49E4B19-5E87-4485-BF17-CC4D4EC5D142}"/>
              </a:ext>
            </a:extLst>
          </p:cNvPr>
          <p:cNvSpPr/>
          <p:nvPr/>
        </p:nvSpPr>
        <p:spPr>
          <a:xfrm>
            <a:off x="622300" y="3102307"/>
            <a:ext cx="1584176" cy="707886"/>
          </a:xfrm>
          <a:prstGeom prst="rect">
            <a:avLst/>
          </a:prstGeom>
          <a:solidFill>
            <a:schemeClr val="bg1"/>
          </a:solidFill>
          <a:ln w="38100">
            <a:solidFill>
              <a:schemeClr val="tx1"/>
            </a:solidFill>
          </a:ln>
          <a:effectLst/>
        </p:spPr>
        <p:txBody>
          <a:bodyPr wrap="square" rtlCol="0">
            <a:spAutoFit/>
          </a:bodyPr>
          <a:lstStyle/>
          <a:p>
            <a:pPr algn="ctr"/>
            <a:r>
              <a:rPr lang="zh-CN" altLang="en-US" sz="2000" b="1">
                <a:latin typeface="微软雅黑" panose="020B0503020204020204" pitchFamily="34" charset="-122"/>
                <a:ea typeface="微软雅黑" panose="020B0503020204020204" pitchFamily="34" charset="-122"/>
              </a:rPr>
              <a:t>理论</a:t>
            </a:r>
            <a:endParaRPr lang="en-US" altLang="zh-CN" sz="2000" b="1">
              <a:latin typeface="微软雅黑" panose="020B0503020204020204" pitchFamily="34" charset="-122"/>
              <a:ea typeface="微软雅黑" panose="020B0503020204020204" pitchFamily="34" charset="-122"/>
            </a:endParaRPr>
          </a:p>
          <a:p>
            <a:pPr algn="ctr"/>
            <a:r>
              <a:rPr lang="zh-CN" altLang="en-US" sz="2000" b="1">
                <a:latin typeface="微软雅黑" panose="020B0503020204020204" pitchFamily="34" charset="-122"/>
                <a:ea typeface="微软雅黑" panose="020B0503020204020204" pitchFamily="34" charset="-122"/>
              </a:rPr>
              <a:t>目标</a:t>
            </a:r>
            <a:endParaRPr lang="en-US" altLang="zh-CN" sz="2000" b="1">
              <a:latin typeface="微软雅黑" panose="020B0503020204020204" pitchFamily="34" charset="-122"/>
              <a:ea typeface="微软雅黑" panose="020B0503020204020204" pitchFamily="34" charset="-122"/>
            </a:endParaRPr>
          </a:p>
        </p:txBody>
      </p:sp>
      <p:sp>
        <p:nvSpPr>
          <p:cNvPr id="8" name="右箭头 25">
            <a:extLst>
              <a:ext uri="{FF2B5EF4-FFF2-40B4-BE49-F238E27FC236}">
                <a16:creationId xmlns:a16="http://schemas.microsoft.com/office/drawing/2014/main" id="{65839299-AE3C-4B6A-9843-C5BC042B8755}"/>
              </a:ext>
            </a:extLst>
          </p:cNvPr>
          <p:cNvSpPr/>
          <p:nvPr/>
        </p:nvSpPr>
        <p:spPr>
          <a:xfrm>
            <a:off x="2101329" y="5337751"/>
            <a:ext cx="552078" cy="472314"/>
          </a:xfrm>
          <a:prstGeom prst="rightArrow">
            <a:avLst/>
          </a:prstGeom>
          <a:solidFill>
            <a:schemeClr val="accent1"/>
          </a:solidFill>
          <a:ln>
            <a:noFill/>
          </a:ln>
          <a:effectLst/>
        </p:spPr>
        <p:txBody>
          <a:bodyPr tIns="0" bIns="0" anchor="ctr"/>
          <a:lstStyle/>
          <a:p>
            <a:pPr algn="ctr">
              <a:spcBef>
                <a:spcPct val="0"/>
              </a:spcBef>
            </a:pPr>
            <a:endParaRPr lang="zh-CN" altLang="en-US" sz="4800" b="1">
              <a:solidFill>
                <a:prstClr val="white"/>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831EDAD0-0A6D-4C1B-9B8A-52BD8AEDF49C}"/>
              </a:ext>
            </a:extLst>
          </p:cNvPr>
          <p:cNvSpPr/>
          <p:nvPr/>
        </p:nvSpPr>
        <p:spPr>
          <a:xfrm>
            <a:off x="622300" y="5197336"/>
            <a:ext cx="1594449" cy="707886"/>
          </a:xfrm>
          <a:prstGeom prst="rect">
            <a:avLst/>
          </a:prstGeom>
          <a:solidFill>
            <a:schemeClr val="bg1"/>
          </a:solidFill>
          <a:ln w="38100">
            <a:solidFill>
              <a:schemeClr val="tx1"/>
            </a:solidFill>
          </a:ln>
          <a:effectLst/>
        </p:spPr>
        <p:txBody>
          <a:bodyPr wrap="square" rtlCol="0">
            <a:spAutoFit/>
          </a:bodyPr>
          <a:lstStyle/>
          <a:p>
            <a:pPr algn="ctr"/>
            <a:r>
              <a:rPr lang="zh-CN" altLang="en-US" sz="2000" b="1">
                <a:latin typeface="微软雅黑" panose="020B0503020204020204" pitchFamily="34" charset="-122"/>
                <a:ea typeface="微软雅黑" panose="020B0503020204020204" pitchFamily="34" charset="-122"/>
              </a:rPr>
              <a:t>系统</a:t>
            </a:r>
            <a:endParaRPr lang="en-US" altLang="zh-CN" sz="2000" b="1">
              <a:latin typeface="微软雅黑" panose="020B0503020204020204" pitchFamily="34" charset="-122"/>
              <a:ea typeface="微软雅黑" panose="020B0503020204020204" pitchFamily="34" charset="-122"/>
            </a:endParaRPr>
          </a:p>
          <a:p>
            <a:pPr algn="ctr"/>
            <a:r>
              <a:rPr lang="zh-CN" altLang="en-US" sz="2000" b="1">
                <a:latin typeface="微软雅黑" panose="020B0503020204020204" pitchFamily="34" charset="-122"/>
                <a:ea typeface="微软雅黑" panose="020B0503020204020204" pitchFamily="34" charset="-122"/>
              </a:rPr>
              <a:t>目标</a:t>
            </a:r>
            <a:endParaRPr lang="zh-CN" altLang="en-US" sz="2000"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72BE3B0-CC22-48C1-B073-F56A39A50658}"/>
              </a:ext>
            </a:extLst>
          </p:cNvPr>
          <p:cNvSpPr/>
          <p:nvPr/>
        </p:nvSpPr>
        <p:spPr>
          <a:xfrm>
            <a:off x="2653406" y="1088053"/>
            <a:ext cx="5879407" cy="709200"/>
          </a:xfrm>
          <a:prstGeom prst="rect">
            <a:avLst/>
          </a:pr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设计并实现异构</a:t>
            </a:r>
            <a:r>
              <a:rPr lang="en-US" altLang="zh-CN"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GPU</a:t>
            </a: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集群环境下基于子图划分和冻结训练的流水线混合并行优化机制</a:t>
            </a:r>
          </a:p>
        </p:txBody>
      </p:sp>
      <p:sp>
        <p:nvSpPr>
          <p:cNvPr id="12" name="矩形 11">
            <a:extLst>
              <a:ext uri="{FF2B5EF4-FFF2-40B4-BE49-F238E27FC236}">
                <a16:creationId xmlns:a16="http://schemas.microsoft.com/office/drawing/2014/main" id="{AD37ECD5-8F99-413F-A3CB-53C334BFF8CD}"/>
              </a:ext>
            </a:extLst>
          </p:cNvPr>
          <p:cNvSpPr/>
          <p:nvPr/>
        </p:nvSpPr>
        <p:spPr>
          <a:xfrm>
            <a:off x="2653405" y="1964444"/>
            <a:ext cx="5879407" cy="3133427"/>
          </a:xfrm>
          <a:prstGeom prst="rect">
            <a:avLst/>
          </a:pr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85750">
              <a:lnSpc>
                <a:spcPct val="125000"/>
              </a:lnSpc>
              <a:spcAft>
                <a:spcPts val="1200"/>
              </a:spcAft>
              <a:buFont typeface="Arial" panose="020B0604020202020204" pitchFamily="34" charset="0"/>
              <a:buChar char="•"/>
            </a:pP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通过启发式的思想，综合考虑异构</a:t>
            </a:r>
            <a:r>
              <a:rPr lang="en-US" altLang="zh-CN"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GPU</a:t>
            </a: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集群设备拓扑和神经网络模型有向无环图结构，基于子图划分算法设计负载均衡且通信最优的模型划分与任务放置机制，最小化流水线混合并行训练时间</a:t>
            </a:r>
            <a:endParaRPr lang="en-US" altLang="zh-CN"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endParaRPr>
          </a:p>
          <a:p>
            <a:pPr indent="-285750">
              <a:lnSpc>
                <a:spcPct val="125000"/>
              </a:lnSpc>
              <a:buFont typeface="Arial" panose="020B0604020202020204" pitchFamily="34" charset="0"/>
              <a:buChar char="•"/>
            </a:pP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引入冻结训练机制，研究和设计实际模型训练过程中的冻结判断标准，在保证负载均衡的同时加快异步流水线训练的模型收敛速度</a:t>
            </a:r>
          </a:p>
        </p:txBody>
      </p:sp>
      <p:sp>
        <p:nvSpPr>
          <p:cNvPr id="13" name="矩形 12">
            <a:extLst>
              <a:ext uri="{FF2B5EF4-FFF2-40B4-BE49-F238E27FC236}">
                <a16:creationId xmlns:a16="http://schemas.microsoft.com/office/drawing/2014/main" id="{65ABDEAA-77EC-4A6F-B6EC-E24E6037EA1B}"/>
              </a:ext>
            </a:extLst>
          </p:cNvPr>
          <p:cNvSpPr/>
          <p:nvPr/>
        </p:nvSpPr>
        <p:spPr>
          <a:xfrm>
            <a:off x="2653406" y="5193029"/>
            <a:ext cx="5879407" cy="707886"/>
          </a:xfrm>
          <a:prstGeom prst="rect">
            <a:avLst/>
          </a:pr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在异构</a:t>
            </a:r>
            <a:r>
              <a:rPr lang="en-US" altLang="zh-CN"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GPU</a:t>
            </a:r>
            <a:r>
              <a:rPr lang="zh-CN" altLang="en-US" sz="1900" dirty="0">
                <a:ln w="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集群中构建基于有向无环图和冻结机制的流水线混合并行训练优化系统</a:t>
            </a:r>
          </a:p>
        </p:txBody>
      </p:sp>
    </p:spTree>
    <p:extLst>
      <p:ext uri="{BB962C8B-B14F-4D97-AF65-F5344CB8AC3E}">
        <p14:creationId xmlns:p14="http://schemas.microsoft.com/office/powerpoint/2010/main" val="22770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18</a:t>
            </a:fld>
            <a:endParaRPr lang="zh-CN" altLang="en-US"/>
          </a:p>
        </p:txBody>
      </p:sp>
      <p:sp>
        <p:nvSpPr>
          <p:cNvPr id="3" name="标题 2">
            <a:extLst>
              <a:ext uri="{FF2B5EF4-FFF2-40B4-BE49-F238E27FC236}">
                <a16:creationId xmlns:a16="http://schemas.microsoft.com/office/drawing/2014/main" id="{C09D542F-B132-E6FB-F8D6-398227280591}"/>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研究内容</a:t>
            </a:r>
            <a:endParaRPr lang="zh-CN" altLang="en-US" dirty="0"/>
          </a:p>
        </p:txBody>
      </p:sp>
      <p:sp>
        <p:nvSpPr>
          <p:cNvPr id="28" name="文本框 27">
            <a:extLst>
              <a:ext uri="{FF2B5EF4-FFF2-40B4-BE49-F238E27FC236}">
                <a16:creationId xmlns:a16="http://schemas.microsoft.com/office/drawing/2014/main" id="{B6DDC943-9DF8-4C96-A7B0-0C1DB72977C2}"/>
              </a:ext>
            </a:extLst>
          </p:cNvPr>
          <p:cNvSpPr txBox="1"/>
          <p:nvPr/>
        </p:nvSpPr>
        <p:spPr>
          <a:xfrm>
            <a:off x="5676371" y="5254590"/>
            <a:ext cx="3219363" cy="584775"/>
          </a:xfrm>
          <a:prstGeom prst="rect">
            <a:avLst/>
          </a:prstGeom>
          <a:noFill/>
        </p:spPr>
        <p:txBody>
          <a:bodyPr wrap="square"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联邦长尾推荐系统中的</a:t>
            </a:r>
            <a:endParaRPr lang="en-US" altLang="zh-CN" sz="1600" b="1">
              <a:solidFill>
                <a:schemeClr val="bg1"/>
              </a:solidFill>
              <a:latin typeface="微软雅黑" panose="020B0503020204020204" pitchFamily="34" charset="-122"/>
              <a:ea typeface="微软雅黑" panose="020B0503020204020204" pitchFamily="34" charset="-122"/>
            </a:endParaRPr>
          </a:p>
          <a:p>
            <a:pPr algn="ctr"/>
            <a:r>
              <a:rPr lang="zh-CN" altLang="en-US" sz="1600" b="1">
                <a:solidFill>
                  <a:schemeClr val="bg1"/>
                </a:solidFill>
                <a:latin typeface="微软雅黑" panose="020B0503020204020204" pitchFamily="34" charset="-122"/>
                <a:ea typeface="微软雅黑" panose="020B0503020204020204" pitchFamily="34" charset="-122"/>
              </a:rPr>
              <a:t>用户选择机制</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01C84AEB-D5B2-B192-6C16-683BC3C566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221" y="1018635"/>
            <a:ext cx="7825556" cy="4900115"/>
          </a:xfrm>
          <a:prstGeom prst="rect">
            <a:avLst/>
          </a:prstGeom>
        </p:spPr>
      </p:pic>
    </p:spTree>
    <p:extLst>
      <p:ext uri="{BB962C8B-B14F-4D97-AF65-F5344CB8AC3E}">
        <p14:creationId xmlns:p14="http://schemas.microsoft.com/office/powerpoint/2010/main" val="1677593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3" name="标题 2">
            <a:extLst>
              <a:ext uri="{FF2B5EF4-FFF2-40B4-BE49-F238E27FC236}">
                <a16:creationId xmlns:a16="http://schemas.microsoft.com/office/drawing/2014/main" id="{7CF7A4D7-61D8-4694-006F-88DC157C55F2}"/>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提纲</a:t>
            </a:r>
            <a:endParaRPr lang="zh-CN" altLang="en-US" dirty="0"/>
          </a:p>
        </p:txBody>
      </p:sp>
      <p:grpSp>
        <p:nvGrpSpPr>
          <p:cNvPr id="4" name="组合 3">
            <a:extLst>
              <a:ext uri="{FF2B5EF4-FFF2-40B4-BE49-F238E27FC236}">
                <a16:creationId xmlns:a16="http://schemas.microsoft.com/office/drawing/2014/main" id="{B1D72119-F70C-441F-A8F2-73DCA0D54623}"/>
              </a:ext>
            </a:extLst>
          </p:cNvPr>
          <p:cNvGrpSpPr/>
          <p:nvPr/>
        </p:nvGrpSpPr>
        <p:grpSpPr>
          <a:xfrm>
            <a:off x="2131903" y="1681394"/>
            <a:ext cx="4878498" cy="3495211"/>
            <a:chOff x="2131903" y="1681394"/>
            <a:chExt cx="4878498"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3" y="1681394"/>
              <a:ext cx="4878498"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65000"/>
                        <a:lumOff val="35000"/>
                      </a:schemeClr>
                    </a:solidFill>
                    <a:latin typeface="思源黑体 CN" panose="020B0500000000000000" pitchFamily="34" charset="-122"/>
                    <a:ea typeface="思源黑体 CN" panose="020B0500000000000000" pitchFamily="34" charset="-122"/>
                    <a:cs typeface="+mn-ea"/>
                  </a:rPr>
                  <a:t>研究背景、研究现状</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3" y="2692576"/>
              <a:ext cx="4878498"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65000"/>
                        <a:lumOff val="35000"/>
                      </a:schemeClr>
                    </a:solidFill>
                    <a:latin typeface="思源黑体 CN" panose="020B0500000000000000" pitchFamily="34" charset="-122"/>
                    <a:ea typeface="思源黑体 CN" panose="020B0500000000000000" pitchFamily="34" charset="-122"/>
                    <a:cs typeface="+mn-ea"/>
                  </a:rPr>
                  <a:t>研究目标、研究内容</a:t>
                </a: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3" y="3703758"/>
              <a:ext cx="4878498"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技术路线、系统实现</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3" y="4714940"/>
              <a:ext cx="4878498"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65000"/>
                        <a:lumOff val="35000"/>
                      </a:schemeClr>
                    </a:solidFill>
                    <a:latin typeface="思源黑体 CN" panose="020B0500000000000000" pitchFamily="34" charset="-122"/>
                    <a:ea typeface="思源黑体 CN" panose="020B0500000000000000" pitchFamily="34" charset="-122"/>
                    <a:cs typeface="+mn-ea"/>
                  </a:rPr>
                  <a:t>预期成果、进度安排</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spTree>
    <p:extLst>
      <p:ext uri="{BB962C8B-B14F-4D97-AF65-F5344CB8AC3E}">
        <p14:creationId xmlns:p14="http://schemas.microsoft.com/office/powerpoint/2010/main" val="3355530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提纲</a:t>
            </a:r>
          </a:p>
        </p:txBody>
      </p:sp>
      <p:grpSp>
        <p:nvGrpSpPr>
          <p:cNvPr id="29" name="组合 28">
            <a:extLst>
              <a:ext uri="{FF2B5EF4-FFF2-40B4-BE49-F238E27FC236}">
                <a16:creationId xmlns:a16="http://schemas.microsoft.com/office/drawing/2014/main" id="{C6F63632-4DE8-4EE5-2031-DF7355BFD5E0}"/>
              </a:ext>
            </a:extLst>
          </p:cNvPr>
          <p:cNvGrpSpPr/>
          <p:nvPr/>
        </p:nvGrpSpPr>
        <p:grpSpPr>
          <a:xfrm>
            <a:off x="2131902" y="1681394"/>
            <a:ext cx="4880195" cy="3495211"/>
            <a:chOff x="2131902" y="1751811"/>
            <a:chExt cx="4880195" cy="3495211"/>
          </a:xfrm>
        </p:grpSpPr>
        <p:grpSp>
          <p:nvGrpSpPr>
            <p:cNvPr id="30" name="组合 29">
              <a:extLst>
                <a:ext uri="{FF2B5EF4-FFF2-40B4-BE49-F238E27FC236}">
                  <a16:creationId xmlns:a16="http://schemas.microsoft.com/office/drawing/2014/main" id="{A6C4BFD2-8BFD-F19D-B7DA-D812CD1D341D}"/>
                </a:ext>
              </a:extLst>
            </p:cNvPr>
            <p:cNvGrpSpPr/>
            <p:nvPr/>
          </p:nvGrpSpPr>
          <p:grpSpPr>
            <a:xfrm>
              <a:off x="2131902" y="1751811"/>
              <a:ext cx="4880195" cy="461665"/>
              <a:chOff x="2318742" y="2198492"/>
              <a:chExt cx="4880195" cy="461665"/>
            </a:xfrm>
          </p:grpSpPr>
          <p:sp>
            <p:nvSpPr>
              <p:cNvPr id="55" name="文本框 54">
                <a:extLst>
                  <a:ext uri="{FF2B5EF4-FFF2-40B4-BE49-F238E27FC236}">
                    <a16:creationId xmlns:a16="http://schemas.microsoft.com/office/drawing/2014/main" id="{092ADE94-C5A8-A631-B751-3DE03D78664D}"/>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研究背景、研究现状</a:t>
                </a:r>
              </a:p>
            </p:txBody>
          </p:sp>
          <p:grpSp>
            <p:nvGrpSpPr>
              <p:cNvPr id="56" name="Google Shape;863;p65">
                <a:extLst>
                  <a:ext uri="{FF2B5EF4-FFF2-40B4-BE49-F238E27FC236}">
                    <a16:creationId xmlns:a16="http://schemas.microsoft.com/office/drawing/2014/main" id="{EC6E7B6F-80CA-1143-A3B4-AA4BD60C163A}"/>
                  </a:ext>
                </a:extLst>
              </p:cNvPr>
              <p:cNvGrpSpPr>
                <a:grpSpLocks noChangeAspect="1"/>
              </p:cNvGrpSpPr>
              <p:nvPr/>
            </p:nvGrpSpPr>
            <p:grpSpPr>
              <a:xfrm>
                <a:off x="2318742" y="2339325"/>
                <a:ext cx="190147" cy="180000"/>
                <a:chOff x="4660325" y="1866850"/>
                <a:chExt cx="68350" cy="58100"/>
              </a:xfrm>
            </p:grpSpPr>
            <p:sp>
              <p:nvSpPr>
                <p:cNvPr id="60" name="Google Shape;864;p65">
                  <a:extLst>
                    <a:ext uri="{FF2B5EF4-FFF2-40B4-BE49-F238E27FC236}">
                      <a16:creationId xmlns:a16="http://schemas.microsoft.com/office/drawing/2014/main" id="{440EE4FD-2F10-B6C4-233A-0D445D7D8B7E}"/>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5;p65">
                  <a:extLst>
                    <a:ext uri="{FF2B5EF4-FFF2-40B4-BE49-F238E27FC236}">
                      <a16:creationId xmlns:a16="http://schemas.microsoft.com/office/drawing/2014/main" id="{872C7987-0658-0D1F-F43E-9924ECFF4D3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63;p65">
                <a:extLst>
                  <a:ext uri="{FF2B5EF4-FFF2-40B4-BE49-F238E27FC236}">
                    <a16:creationId xmlns:a16="http://schemas.microsoft.com/office/drawing/2014/main" id="{EB3C7C97-E97A-4F46-1253-AEFE5AB076AE}"/>
                  </a:ext>
                </a:extLst>
              </p:cNvPr>
              <p:cNvGrpSpPr>
                <a:grpSpLocks noChangeAspect="1"/>
              </p:cNvGrpSpPr>
              <p:nvPr/>
            </p:nvGrpSpPr>
            <p:grpSpPr>
              <a:xfrm flipH="1">
                <a:off x="7008790" y="2339325"/>
                <a:ext cx="190147" cy="180000"/>
                <a:chOff x="4660325" y="1866850"/>
                <a:chExt cx="68350" cy="58100"/>
              </a:xfrm>
            </p:grpSpPr>
            <p:sp>
              <p:nvSpPr>
                <p:cNvPr id="58" name="Google Shape;864;p65">
                  <a:extLst>
                    <a:ext uri="{FF2B5EF4-FFF2-40B4-BE49-F238E27FC236}">
                      <a16:creationId xmlns:a16="http://schemas.microsoft.com/office/drawing/2014/main" id="{56693BB2-7A37-96E3-278A-0AF88A1ACF9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5;p65">
                  <a:extLst>
                    <a:ext uri="{FF2B5EF4-FFF2-40B4-BE49-F238E27FC236}">
                      <a16:creationId xmlns:a16="http://schemas.microsoft.com/office/drawing/2014/main" id="{DA02A987-51D3-A3E4-9135-C78ADBDB827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组合 30">
              <a:extLst>
                <a:ext uri="{FF2B5EF4-FFF2-40B4-BE49-F238E27FC236}">
                  <a16:creationId xmlns:a16="http://schemas.microsoft.com/office/drawing/2014/main" id="{5B23451F-2726-0F91-DAF5-E7A0568FE5EC}"/>
                </a:ext>
              </a:extLst>
            </p:cNvPr>
            <p:cNvGrpSpPr/>
            <p:nvPr/>
          </p:nvGrpSpPr>
          <p:grpSpPr>
            <a:xfrm>
              <a:off x="2131902" y="2762993"/>
              <a:ext cx="4880195" cy="461665"/>
              <a:chOff x="2318742" y="2198492"/>
              <a:chExt cx="4880195" cy="461665"/>
            </a:xfrm>
          </p:grpSpPr>
          <p:sp>
            <p:nvSpPr>
              <p:cNvPr id="48" name="文本框 47">
                <a:extLst>
                  <a:ext uri="{FF2B5EF4-FFF2-40B4-BE49-F238E27FC236}">
                    <a16:creationId xmlns:a16="http://schemas.microsoft.com/office/drawing/2014/main" id="{06D5777B-EEC7-3B49-CDEE-E6DC13BBA223}"/>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研究目标、研究内容</a:t>
                </a:r>
              </a:p>
            </p:txBody>
          </p:sp>
          <p:grpSp>
            <p:nvGrpSpPr>
              <p:cNvPr id="49" name="Google Shape;863;p65">
                <a:extLst>
                  <a:ext uri="{FF2B5EF4-FFF2-40B4-BE49-F238E27FC236}">
                    <a16:creationId xmlns:a16="http://schemas.microsoft.com/office/drawing/2014/main" id="{64820A98-1A22-51EB-0418-F7C8077C97C8}"/>
                  </a:ext>
                </a:extLst>
              </p:cNvPr>
              <p:cNvGrpSpPr>
                <a:grpSpLocks noChangeAspect="1"/>
              </p:cNvGrpSpPr>
              <p:nvPr/>
            </p:nvGrpSpPr>
            <p:grpSpPr>
              <a:xfrm>
                <a:off x="2318742" y="2339325"/>
                <a:ext cx="190147" cy="180000"/>
                <a:chOff x="4660325" y="1866850"/>
                <a:chExt cx="68350" cy="58100"/>
              </a:xfrm>
            </p:grpSpPr>
            <p:sp>
              <p:nvSpPr>
                <p:cNvPr id="53" name="Google Shape;864;p65">
                  <a:extLst>
                    <a:ext uri="{FF2B5EF4-FFF2-40B4-BE49-F238E27FC236}">
                      <a16:creationId xmlns:a16="http://schemas.microsoft.com/office/drawing/2014/main" id="{DFE8836E-06AB-B661-F39B-9D40EAC8B53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p65">
                  <a:extLst>
                    <a:ext uri="{FF2B5EF4-FFF2-40B4-BE49-F238E27FC236}">
                      <a16:creationId xmlns:a16="http://schemas.microsoft.com/office/drawing/2014/main" id="{3EEBE24E-164E-1FED-90C1-CE511483ABD5}"/>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63;p65">
                <a:extLst>
                  <a:ext uri="{FF2B5EF4-FFF2-40B4-BE49-F238E27FC236}">
                    <a16:creationId xmlns:a16="http://schemas.microsoft.com/office/drawing/2014/main" id="{A4742C91-83AE-B776-56C3-11E9DBEAB114}"/>
                  </a:ext>
                </a:extLst>
              </p:cNvPr>
              <p:cNvGrpSpPr>
                <a:grpSpLocks noChangeAspect="1"/>
              </p:cNvGrpSpPr>
              <p:nvPr/>
            </p:nvGrpSpPr>
            <p:grpSpPr>
              <a:xfrm flipH="1">
                <a:off x="7008790" y="2339325"/>
                <a:ext cx="190147" cy="180000"/>
                <a:chOff x="4660325" y="1866850"/>
                <a:chExt cx="68350" cy="58100"/>
              </a:xfrm>
            </p:grpSpPr>
            <p:sp>
              <p:nvSpPr>
                <p:cNvPr id="51" name="Google Shape;864;p65">
                  <a:extLst>
                    <a:ext uri="{FF2B5EF4-FFF2-40B4-BE49-F238E27FC236}">
                      <a16:creationId xmlns:a16="http://schemas.microsoft.com/office/drawing/2014/main" id="{E0C61732-C9EB-6B43-4119-8E06D3B2140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5;p65">
                  <a:extLst>
                    <a:ext uri="{FF2B5EF4-FFF2-40B4-BE49-F238E27FC236}">
                      <a16:creationId xmlns:a16="http://schemas.microsoft.com/office/drawing/2014/main" id="{3137DEE5-13C2-E6A9-F2ED-09E4F951858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组合 31">
              <a:extLst>
                <a:ext uri="{FF2B5EF4-FFF2-40B4-BE49-F238E27FC236}">
                  <a16:creationId xmlns:a16="http://schemas.microsoft.com/office/drawing/2014/main" id="{46276D85-41DB-F984-D731-BF21C7412C3A}"/>
                </a:ext>
              </a:extLst>
            </p:cNvPr>
            <p:cNvGrpSpPr/>
            <p:nvPr/>
          </p:nvGrpSpPr>
          <p:grpSpPr>
            <a:xfrm>
              <a:off x="2131902" y="3774175"/>
              <a:ext cx="4880195" cy="461665"/>
              <a:chOff x="2318742" y="2198492"/>
              <a:chExt cx="4880195" cy="461665"/>
            </a:xfrm>
          </p:grpSpPr>
          <p:sp>
            <p:nvSpPr>
              <p:cNvPr id="41" name="文本框 40">
                <a:extLst>
                  <a:ext uri="{FF2B5EF4-FFF2-40B4-BE49-F238E27FC236}">
                    <a16:creationId xmlns:a16="http://schemas.microsoft.com/office/drawing/2014/main" id="{6AEEE8AA-8E54-75C9-D2A5-D2FC9CC3AA32}"/>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技术路线、系统实现</a:t>
                </a:r>
              </a:p>
            </p:txBody>
          </p:sp>
          <p:grpSp>
            <p:nvGrpSpPr>
              <p:cNvPr id="42" name="Google Shape;863;p65">
                <a:extLst>
                  <a:ext uri="{FF2B5EF4-FFF2-40B4-BE49-F238E27FC236}">
                    <a16:creationId xmlns:a16="http://schemas.microsoft.com/office/drawing/2014/main" id="{DF49B5E5-3401-CF0C-53D6-24BA8F0FA7E6}"/>
                  </a:ext>
                </a:extLst>
              </p:cNvPr>
              <p:cNvGrpSpPr>
                <a:grpSpLocks noChangeAspect="1"/>
              </p:cNvGrpSpPr>
              <p:nvPr/>
            </p:nvGrpSpPr>
            <p:grpSpPr>
              <a:xfrm>
                <a:off x="2318742" y="2339325"/>
                <a:ext cx="190147" cy="180000"/>
                <a:chOff x="4660325" y="1866850"/>
                <a:chExt cx="68350" cy="58100"/>
              </a:xfrm>
            </p:grpSpPr>
            <p:sp>
              <p:nvSpPr>
                <p:cNvPr id="46" name="Google Shape;864;p65">
                  <a:extLst>
                    <a:ext uri="{FF2B5EF4-FFF2-40B4-BE49-F238E27FC236}">
                      <a16:creationId xmlns:a16="http://schemas.microsoft.com/office/drawing/2014/main" id="{6CF9F1AC-1244-5635-3279-E4BB590030C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5;p65">
                  <a:extLst>
                    <a:ext uri="{FF2B5EF4-FFF2-40B4-BE49-F238E27FC236}">
                      <a16:creationId xmlns:a16="http://schemas.microsoft.com/office/drawing/2014/main" id="{D058A9A5-6043-6DAE-53F3-DF317E5EF8C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63;p65">
                <a:extLst>
                  <a:ext uri="{FF2B5EF4-FFF2-40B4-BE49-F238E27FC236}">
                    <a16:creationId xmlns:a16="http://schemas.microsoft.com/office/drawing/2014/main" id="{16EBF4D1-78BF-1521-78FC-063049175A11}"/>
                  </a:ext>
                </a:extLst>
              </p:cNvPr>
              <p:cNvGrpSpPr>
                <a:grpSpLocks noChangeAspect="1"/>
              </p:cNvGrpSpPr>
              <p:nvPr/>
            </p:nvGrpSpPr>
            <p:grpSpPr>
              <a:xfrm flipH="1">
                <a:off x="7008790" y="2339325"/>
                <a:ext cx="190147" cy="180000"/>
                <a:chOff x="4660325" y="1866850"/>
                <a:chExt cx="68350" cy="58100"/>
              </a:xfrm>
            </p:grpSpPr>
            <p:sp>
              <p:nvSpPr>
                <p:cNvPr id="44" name="Google Shape;864;p65">
                  <a:extLst>
                    <a:ext uri="{FF2B5EF4-FFF2-40B4-BE49-F238E27FC236}">
                      <a16:creationId xmlns:a16="http://schemas.microsoft.com/office/drawing/2014/main" id="{E943626D-536F-CB65-E5C6-665B38F5911E}"/>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5;p65">
                  <a:extLst>
                    <a:ext uri="{FF2B5EF4-FFF2-40B4-BE49-F238E27FC236}">
                      <a16:creationId xmlns:a16="http://schemas.microsoft.com/office/drawing/2014/main" id="{DED35AE3-A616-6186-E0EC-7C3271258EA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组合 32">
              <a:extLst>
                <a:ext uri="{FF2B5EF4-FFF2-40B4-BE49-F238E27FC236}">
                  <a16:creationId xmlns:a16="http://schemas.microsoft.com/office/drawing/2014/main" id="{F423E631-B99A-E62D-758A-A6B983EB6F37}"/>
                </a:ext>
              </a:extLst>
            </p:cNvPr>
            <p:cNvGrpSpPr/>
            <p:nvPr/>
          </p:nvGrpSpPr>
          <p:grpSpPr>
            <a:xfrm>
              <a:off x="2131902" y="4785357"/>
              <a:ext cx="4880195" cy="461665"/>
              <a:chOff x="2318742" y="2198492"/>
              <a:chExt cx="4880195" cy="461665"/>
            </a:xfrm>
          </p:grpSpPr>
          <p:sp>
            <p:nvSpPr>
              <p:cNvPr id="34" name="文本框 33">
                <a:extLst>
                  <a:ext uri="{FF2B5EF4-FFF2-40B4-BE49-F238E27FC236}">
                    <a16:creationId xmlns:a16="http://schemas.microsoft.com/office/drawing/2014/main" id="{7B386485-FE2D-10E7-7F23-99BD649641EC}"/>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预期成果、进度安排</a:t>
                </a:r>
              </a:p>
            </p:txBody>
          </p:sp>
          <p:grpSp>
            <p:nvGrpSpPr>
              <p:cNvPr id="35" name="Google Shape;863;p65">
                <a:extLst>
                  <a:ext uri="{FF2B5EF4-FFF2-40B4-BE49-F238E27FC236}">
                    <a16:creationId xmlns:a16="http://schemas.microsoft.com/office/drawing/2014/main" id="{84F66C52-2937-9855-AE56-5394CD67A9E8}"/>
                  </a:ext>
                </a:extLst>
              </p:cNvPr>
              <p:cNvGrpSpPr>
                <a:grpSpLocks noChangeAspect="1"/>
              </p:cNvGrpSpPr>
              <p:nvPr/>
            </p:nvGrpSpPr>
            <p:grpSpPr>
              <a:xfrm>
                <a:off x="2318742" y="2339325"/>
                <a:ext cx="190147" cy="180000"/>
                <a:chOff x="4660325" y="1866850"/>
                <a:chExt cx="68350" cy="58100"/>
              </a:xfrm>
            </p:grpSpPr>
            <p:sp>
              <p:nvSpPr>
                <p:cNvPr id="39" name="Google Shape;864;p65">
                  <a:extLst>
                    <a:ext uri="{FF2B5EF4-FFF2-40B4-BE49-F238E27FC236}">
                      <a16:creationId xmlns:a16="http://schemas.microsoft.com/office/drawing/2014/main" id="{6E7EF6CE-559D-79D0-FD1E-4D317B68712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p65">
                  <a:extLst>
                    <a:ext uri="{FF2B5EF4-FFF2-40B4-BE49-F238E27FC236}">
                      <a16:creationId xmlns:a16="http://schemas.microsoft.com/office/drawing/2014/main" id="{82556008-8F7A-9C8E-43C2-182DD96A7C4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63;p65">
                <a:extLst>
                  <a:ext uri="{FF2B5EF4-FFF2-40B4-BE49-F238E27FC236}">
                    <a16:creationId xmlns:a16="http://schemas.microsoft.com/office/drawing/2014/main" id="{E69E28D4-E177-4B05-8F2B-5A4613FD75EB}"/>
                  </a:ext>
                </a:extLst>
              </p:cNvPr>
              <p:cNvGrpSpPr>
                <a:grpSpLocks noChangeAspect="1"/>
              </p:cNvGrpSpPr>
              <p:nvPr/>
            </p:nvGrpSpPr>
            <p:grpSpPr>
              <a:xfrm flipH="1">
                <a:off x="7008790" y="2339325"/>
                <a:ext cx="190147" cy="180000"/>
                <a:chOff x="4660325" y="1866850"/>
                <a:chExt cx="68350" cy="58100"/>
              </a:xfrm>
            </p:grpSpPr>
            <p:sp>
              <p:nvSpPr>
                <p:cNvPr id="37" name="Google Shape;864;p65">
                  <a:extLst>
                    <a:ext uri="{FF2B5EF4-FFF2-40B4-BE49-F238E27FC236}">
                      <a16:creationId xmlns:a16="http://schemas.microsoft.com/office/drawing/2014/main" id="{2D442915-F2BD-8EAC-F25C-8FB98E6164A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65">
                  <a:extLst>
                    <a:ext uri="{FF2B5EF4-FFF2-40B4-BE49-F238E27FC236}">
                      <a16:creationId xmlns:a16="http://schemas.microsoft.com/office/drawing/2014/main" id="{3BE2E254-B0F5-7524-C6D6-3853DDB994B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54482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20</a:t>
            </a:fld>
            <a:endParaRPr lang="zh-CN" altLang="en-US"/>
          </a:p>
        </p:txBody>
      </p:sp>
      <p:sp>
        <p:nvSpPr>
          <p:cNvPr id="3" name="标题 2">
            <a:extLst>
              <a:ext uri="{FF2B5EF4-FFF2-40B4-BE49-F238E27FC236}">
                <a16:creationId xmlns:a16="http://schemas.microsoft.com/office/drawing/2014/main" id="{28EDC926-C1F9-378B-5249-D827EEF4A65C}"/>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技术路线一：基于子图划分的任务放置算法</a:t>
            </a:r>
            <a:endParaRPr lang="zh-CN" altLang="en-US" dirty="0"/>
          </a:p>
        </p:txBody>
      </p:sp>
      <p:sp>
        <p:nvSpPr>
          <p:cNvPr id="5" name="文本框 4">
            <a:extLst>
              <a:ext uri="{FF2B5EF4-FFF2-40B4-BE49-F238E27FC236}">
                <a16:creationId xmlns:a16="http://schemas.microsoft.com/office/drawing/2014/main" id="{6805255A-0FD5-454B-B471-B57102BF24F7}"/>
              </a:ext>
            </a:extLst>
          </p:cNvPr>
          <p:cNvSpPr txBox="1"/>
          <p:nvPr/>
        </p:nvSpPr>
        <p:spPr>
          <a:xfrm>
            <a:off x="525004" y="882360"/>
            <a:ext cx="7904118" cy="1216615"/>
          </a:xfrm>
          <a:prstGeom prst="rect">
            <a:avLst/>
          </a:prstGeom>
          <a:noFill/>
        </p:spPr>
        <p:txBody>
          <a:bodyPr wrap="square" rtlCol="0">
            <a:spAutoFit/>
          </a:bodyPr>
          <a:lstStyle/>
          <a:p>
            <a:pPr>
              <a:lnSpc>
                <a:spcPct val="125000"/>
              </a:lnSpc>
            </a:pPr>
            <a:r>
              <a:rPr lang="zh-CN" altLang="en-US" sz="2000" b="1" dirty="0">
                <a:latin typeface="+mn-ea"/>
              </a:rPr>
              <a:t>目标：</a:t>
            </a:r>
            <a:endParaRPr lang="en-US" altLang="zh-CN" sz="2000" b="1" dirty="0">
              <a:latin typeface="+mn-ea"/>
            </a:endParaRPr>
          </a:p>
          <a:p>
            <a:pPr marL="342900" indent="-342900">
              <a:lnSpc>
                <a:spcPct val="125000"/>
              </a:lnSpc>
              <a:buFont typeface="Arial" panose="020B0604020202020204" pitchFamily="34" charset="0"/>
              <a:buChar char="•"/>
            </a:pPr>
            <a:r>
              <a:rPr lang="zh-CN" altLang="zh-CN" sz="2000" dirty="0">
                <a:solidFill>
                  <a:srgbClr val="121212"/>
                </a:solidFill>
                <a:latin typeface="-apple-system"/>
              </a:rPr>
              <a:t>提出</a:t>
            </a:r>
            <a:r>
              <a:rPr lang="zh-CN" altLang="en-US" sz="2000" dirty="0">
                <a:solidFill>
                  <a:srgbClr val="121212"/>
                </a:solidFill>
                <a:latin typeface="-apple-system"/>
              </a:rPr>
              <a:t>基于</a:t>
            </a:r>
            <a:r>
              <a:rPr lang="en-US" altLang="zh-CN" sz="2000" dirty="0">
                <a:solidFill>
                  <a:srgbClr val="121212"/>
                </a:solidFill>
                <a:latin typeface="-apple-system"/>
              </a:rPr>
              <a:t>DAG</a:t>
            </a:r>
            <a:r>
              <a:rPr lang="zh-CN" altLang="en-US" sz="2000" dirty="0">
                <a:solidFill>
                  <a:srgbClr val="121212"/>
                </a:solidFill>
                <a:latin typeface="-apple-system"/>
              </a:rPr>
              <a:t>结构模型的模型划分与任务放置算法，以保障流水线训练的负载均衡与通信最优，最小化神经网络模型的训练时间</a:t>
            </a:r>
          </a:p>
        </p:txBody>
      </p:sp>
      <p:sp>
        <p:nvSpPr>
          <p:cNvPr id="6" name="矩形 5">
            <a:extLst>
              <a:ext uri="{FF2B5EF4-FFF2-40B4-BE49-F238E27FC236}">
                <a16:creationId xmlns:a16="http://schemas.microsoft.com/office/drawing/2014/main" id="{74051CB3-23CF-44C8-B893-386E055CC526}"/>
              </a:ext>
            </a:extLst>
          </p:cNvPr>
          <p:cNvSpPr/>
          <p:nvPr/>
        </p:nvSpPr>
        <p:spPr>
          <a:xfrm>
            <a:off x="525004" y="2328938"/>
            <a:ext cx="8001000" cy="1216615"/>
          </a:xfrm>
          <a:prstGeom prst="rect">
            <a:avLst/>
          </a:prstGeom>
        </p:spPr>
        <p:txBody>
          <a:bodyPr wrap="square">
            <a:spAutoFit/>
          </a:bodyPr>
          <a:lstStyle/>
          <a:p>
            <a:pPr>
              <a:lnSpc>
                <a:spcPct val="125000"/>
              </a:lnSpc>
            </a:pPr>
            <a:r>
              <a:rPr lang="zh-CN" altLang="en-US" sz="2000" b="1" dirty="0">
                <a:latin typeface="+mn-ea"/>
              </a:rPr>
              <a:t>问题：</a:t>
            </a:r>
            <a:endParaRPr lang="en-US" altLang="zh-CN" sz="2000" b="1" dirty="0">
              <a:latin typeface="+mn-ea"/>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异构</a:t>
            </a:r>
            <a:r>
              <a:rPr lang="en-US" altLang="zh-CN" sz="2000" dirty="0">
                <a:solidFill>
                  <a:srgbClr val="121212"/>
                </a:solidFill>
                <a:latin typeface="-apple-system"/>
              </a:rPr>
              <a:t>GPU</a:t>
            </a:r>
            <a:r>
              <a:rPr lang="zh-CN" altLang="en-US" sz="2000" dirty="0">
                <a:solidFill>
                  <a:srgbClr val="121212"/>
                </a:solidFill>
                <a:latin typeface="-apple-system"/>
              </a:rPr>
              <a:t>集群中的流水线混合并行模式问题</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异构环境保障负载均衡与最小割的图划分算法</a:t>
            </a:r>
          </a:p>
        </p:txBody>
      </p:sp>
      <p:sp>
        <p:nvSpPr>
          <p:cNvPr id="7" name="文本框 6">
            <a:extLst>
              <a:ext uri="{FF2B5EF4-FFF2-40B4-BE49-F238E27FC236}">
                <a16:creationId xmlns:a16="http://schemas.microsoft.com/office/drawing/2014/main" id="{61FDFA38-CEF5-43AB-949A-0E84B0EF74F6}"/>
              </a:ext>
            </a:extLst>
          </p:cNvPr>
          <p:cNvSpPr txBox="1"/>
          <p:nvPr/>
        </p:nvSpPr>
        <p:spPr>
          <a:xfrm>
            <a:off x="525004" y="3775516"/>
            <a:ext cx="8073390" cy="2370777"/>
          </a:xfrm>
          <a:prstGeom prst="rect">
            <a:avLst/>
          </a:prstGeom>
          <a:noFill/>
        </p:spPr>
        <p:txBody>
          <a:bodyPr wrap="square" rtlCol="0">
            <a:spAutoFit/>
          </a:bodyPr>
          <a:lstStyle/>
          <a:p>
            <a:pPr>
              <a:lnSpc>
                <a:spcPct val="125000"/>
              </a:lnSpc>
            </a:pPr>
            <a:r>
              <a:rPr lang="zh-CN" altLang="en-US" sz="2000" b="1" dirty="0">
                <a:latin typeface="+mn-ea"/>
              </a:rPr>
              <a:t>解决思路：</a:t>
            </a:r>
            <a:endParaRPr lang="en-US" altLang="zh-CN" sz="2000" b="1" dirty="0">
              <a:latin typeface="+mn-ea"/>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基于一种启发式的思想，将异构</a:t>
            </a:r>
            <a:r>
              <a:rPr lang="en-US" altLang="zh-CN" sz="2000" dirty="0">
                <a:solidFill>
                  <a:srgbClr val="121212"/>
                </a:solidFill>
                <a:latin typeface="-apple-system"/>
              </a:rPr>
              <a:t>GPU</a:t>
            </a:r>
            <a:r>
              <a:rPr lang="zh-CN" altLang="en-US" sz="2000" dirty="0">
                <a:solidFill>
                  <a:srgbClr val="121212"/>
                </a:solidFill>
                <a:latin typeface="-apple-system"/>
              </a:rPr>
              <a:t>集群中所有节点的流水线混合并行模式问题，分解为</a:t>
            </a:r>
            <a:r>
              <a:rPr lang="zh-CN" altLang="en-US" sz="2000" b="1" dirty="0">
                <a:solidFill>
                  <a:srgbClr val="121212"/>
                </a:solidFill>
                <a:latin typeface="-apple-system"/>
              </a:rPr>
              <a:t>每种节点内</a:t>
            </a:r>
            <a:r>
              <a:rPr lang="en-US" altLang="zh-CN" sz="2000" b="1" dirty="0">
                <a:solidFill>
                  <a:srgbClr val="121212"/>
                </a:solidFill>
                <a:latin typeface="-apple-system"/>
              </a:rPr>
              <a:t>GPU</a:t>
            </a:r>
            <a:r>
              <a:rPr lang="zh-CN" altLang="en-US" sz="2000" b="1" dirty="0">
                <a:solidFill>
                  <a:srgbClr val="121212"/>
                </a:solidFill>
                <a:latin typeface="-apple-system"/>
              </a:rPr>
              <a:t>可能的并行模式问题</a:t>
            </a:r>
            <a:r>
              <a:rPr lang="zh-CN" altLang="en-US" sz="2000" dirty="0">
                <a:solidFill>
                  <a:srgbClr val="121212"/>
                </a:solidFill>
                <a:latin typeface="-apple-system"/>
              </a:rPr>
              <a:t>和</a:t>
            </a:r>
            <a:r>
              <a:rPr lang="zh-CN" altLang="en-US" sz="2000" b="1" dirty="0">
                <a:solidFill>
                  <a:srgbClr val="121212"/>
                </a:solidFill>
                <a:latin typeface="-apple-system"/>
              </a:rPr>
              <a:t>每个节点的并行方案选择问题</a:t>
            </a:r>
            <a:r>
              <a:rPr lang="zh-CN" altLang="zh-CN" sz="2000" dirty="0">
                <a:solidFill>
                  <a:srgbClr val="121212"/>
                </a:solidFill>
                <a:latin typeface="-apple-system"/>
              </a:rPr>
              <a:t>。</a:t>
            </a:r>
            <a:r>
              <a:rPr lang="zh-CN" altLang="en-US" sz="2000" dirty="0">
                <a:solidFill>
                  <a:srgbClr val="121212"/>
                </a:solidFill>
                <a:latin typeface="-apple-system"/>
              </a:rPr>
              <a:t>之后得到若干个阶段划分方案，在每个方案上都执行基于</a:t>
            </a:r>
            <a:r>
              <a:rPr lang="en-US" altLang="zh-CN" sz="2000" dirty="0">
                <a:solidFill>
                  <a:srgbClr val="121212"/>
                </a:solidFill>
                <a:latin typeface="-apple-system"/>
              </a:rPr>
              <a:t>Fennel</a:t>
            </a:r>
            <a:r>
              <a:rPr lang="zh-CN" altLang="en-US" sz="2000" dirty="0">
                <a:solidFill>
                  <a:srgbClr val="121212"/>
                </a:solidFill>
                <a:latin typeface="-apple-system"/>
              </a:rPr>
              <a:t>算法的图划分算法，得到每个方案的训练时间，取其中训练时间最短的方案。</a:t>
            </a:r>
          </a:p>
        </p:txBody>
      </p:sp>
    </p:spTree>
    <p:extLst>
      <p:ext uri="{BB962C8B-B14F-4D97-AF65-F5344CB8AC3E}">
        <p14:creationId xmlns:p14="http://schemas.microsoft.com/office/powerpoint/2010/main" val="1574499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21</a:t>
            </a:fld>
            <a:endParaRPr lang="zh-CN" altLang="en-US"/>
          </a:p>
        </p:txBody>
      </p:sp>
      <p:sp>
        <p:nvSpPr>
          <p:cNvPr id="3" name="标题 2">
            <a:extLst>
              <a:ext uri="{FF2B5EF4-FFF2-40B4-BE49-F238E27FC236}">
                <a16:creationId xmlns:a16="http://schemas.microsoft.com/office/drawing/2014/main" id="{28EDC926-C1F9-378B-5249-D827EEF4A65C}"/>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技术路线一：基于子图划分的任务放置算法</a:t>
            </a:r>
            <a:endParaRPr lang="zh-CN" altLang="en-US" dirty="0"/>
          </a:p>
        </p:txBody>
      </p:sp>
      <p:pic>
        <p:nvPicPr>
          <p:cNvPr id="9" name="图片 8" descr="图片包含 图标&#10;&#10;描述已自动生成">
            <a:extLst>
              <a:ext uri="{FF2B5EF4-FFF2-40B4-BE49-F238E27FC236}">
                <a16:creationId xmlns:a16="http://schemas.microsoft.com/office/drawing/2014/main" id="{4CE95ECA-4E07-B7EC-BF82-D5560E103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39" y="817267"/>
            <a:ext cx="8429122" cy="4359628"/>
          </a:xfrm>
          <a:prstGeom prst="rect">
            <a:avLst/>
          </a:prstGeom>
        </p:spPr>
      </p:pic>
      <p:sp>
        <p:nvSpPr>
          <p:cNvPr id="10" name="矩形 9">
            <a:extLst>
              <a:ext uri="{FF2B5EF4-FFF2-40B4-BE49-F238E27FC236}">
                <a16:creationId xmlns:a16="http://schemas.microsoft.com/office/drawing/2014/main" id="{8E5E3FF0-5464-3417-6312-52FD89C4D115}"/>
              </a:ext>
            </a:extLst>
          </p:cNvPr>
          <p:cNvSpPr/>
          <p:nvPr/>
        </p:nvSpPr>
        <p:spPr>
          <a:xfrm>
            <a:off x="571500" y="5100218"/>
            <a:ext cx="8001000" cy="1218026"/>
          </a:xfrm>
          <a:prstGeom prst="rect">
            <a:avLst/>
          </a:prstGeom>
        </p:spPr>
        <p:txBody>
          <a:bodyPr wrap="square">
            <a:spAutoFit/>
          </a:bodyPr>
          <a:lstStyle/>
          <a:p>
            <a:pPr marL="457200" indent="-457200">
              <a:lnSpc>
                <a:spcPct val="125000"/>
              </a:lnSpc>
              <a:buFont typeface="+mj-lt"/>
              <a:buAutoNum type="arabicPeriod"/>
            </a:pPr>
            <a:r>
              <a:rPr lang="zh-CN" altLang="en-US" sz="2000" dirty="0">
                <a:solidFill>
                  <a:srgbClr val="121212"/>
                </a:solidFill>
                <a:latin typeface="-apple-system"/>
              </a:rPr>
              <a:t>确定该类型节点内部可能的并行模式</a:t>
            </a:r>
            <a:endParaRPr lang="en-US" altLang="zh-CN" sz="2000" dirty="0">
              <a:solidFill>
                <a:srgbClr val="121212"/>
              </a:solidFill>
              <a:latin typeface="-apple-system"/>
            </a:endParaRPr>
          </a:p>
          <a:p>
            <a:pPr marL="457200" indent="-457200">
              <a:lnSpc>
                <a:spcPct val="125000"/>
              </a:lnSpc>
              <a:buFont typeface="+mj-lt"/>
              <a:buAutoNum type="arabicPeriod"/>
            </a:pPr>
            <a:r>
              <a:rPr lang="zh-CN" altLang="en-US" sz="2000" dirty="0">
                <a:solidFill>
                  <a:srgbClr val="121212"/>
                </a:solidFill>
                <a:latin typeface="-apple-system"/>
              </a:rPr>
              <a:t>所有节点在可能的并行模式中进行选择，获得若干个并行方案</a:t>
            </a:r>
            <a:endParaRPr lang="en-US" altLang="zh-CN" sz="2000" dirty="0">
              <a:solidFill>
                <a:srgbClr val="121212"/>
              </a:solidFill>
              <a:latin typeface="-apple-system"/>
            </a:endParaRPr>
          </a:p>
          <a:p>
            <a:pPr marL="457200" indent="-457200">
              <a:lnSpc>
                <a:spcPct val="125000"/>
              </a:lnSpc>
              <a:buFont typeface="+mj-lt"/>
              <a:buAutoNum type="arabicPeriod"/>
            </a:pPr>
            <a:r>
              <a:rPr lang="zh-CN" altLang="en-US" sz="2000" dirty="0">
                <a:solidFill>
                  <a:srgbClr val="121212"/>
                </a:solidFill>
                <a:latin typeface="-apple-system"/>
              </a:rPr>
              <a:t>将模型</a:t>
            </a:r>
            <a:r>
              <a:rPr lang="en-US" altLang="zh-CN" sz="2000" dirty="0">
                <a:solidFill>
                  <a:srgbClr val="121212"/>
                </a:solidFill>
                <a:latin typeface="-apple-system"/>
              </a:rPr>
              <a:t>DAG</a:t>
            </a:r>
            <a:r>
              <a:rPr lang="zh-CN" altLang="en-US" sz="2000" dirty="0">
                <a:solidFill>
                  <a:srgbClr val="121212"/>
                </a:solidFill>
                <a:latin typeface="-apple-system"/>
              </a:rPr>
              <a:t>在不同并行方案中进行子图划分</a:t>
            </a:r>
          </a:p>
        </p:txBody>
      </p:sp>
      <p:sp>
        <p:nvSpPr>
          <p:cNvPr id="11" name="矩形 10">
            <a:extLst>
              <a:ext uri="{FF2B5EF4-FFF2-40B4-BE49-F238E27FC236}">
                <a16:creationId xmlns:a16="http://schemas.microsoft.com/office/drawing/2014/main" id="{A8C8D79C-D1B4-17DF-16B8-78B39BD16AE7}"/>
              </a:ext>
            </a:extLst>
          </p:cNvPr>
          <p:cNvSpPr/>
          <p:nvPr/>
        </p:nvSpPr>
        <p:spPr>
          <a:xfrm>
            <a:off x="241069" y="817267"/>
            <a:ext cx="4995949" cy="22501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0D1B47A-00E7-1813-AADA-02BF65AC5B43}"/>
              </a:ext>
            </a:extLst>
          </p:cNvPr>
          <p:cNvSpPr/>
          <p:nvPr/>
        </p:nvSpPr>
        <p:spPr>
          <a:xfrm>
            <a:off x="2842953" y="817266"/>
            <a:ext cx="6026719" cy="22501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063AD92-FD67-F846-DA66-C6C64E81ECF3}"/>
              </a:ext>
            </a:extLst>
          </p:cNvPr>
          <p:cNvSpPr/>
          <p:nvPr/>
        </p:nvSpPr>
        <p:spPr>
          <a:xfrm>
            <a:off x="5927834" y="817265"/>
            <a:ext cx="2941837" cy="4448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18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22</a:t>
            </a:fld>
            <a:endParaRPr lang="zh-CN" altLang="en-US"/>
          </a:p>
        </p:txBody>
      </p:sp>
      <p:sp>
        <p:nvSpPr>
          <p:cNvPr id="3" name="标题 2">
            <a:extLst>
              <a:ext uri="{FF2B5EF4-FFF2-40B4-BE49-F238E27FC236}">
                <a16:creationId xmlns:a16="http://schemas.microsoft.com/office/drawing/2014/main" id="{28EDC926-C1F9-378B-5249-D827EEF4A65C}"/>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技术路线一：基于子图划分的任务放置算法</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805255A-0FD5-454B-B471-B57102BF24F7}"/>
                  </a:ext>
                </a:extLst>
              </p:cNvPr>
              <p:cNvSpPr txBox="1"/>
              <p:nvPr/>
            </p:nvSpPr>
            <p:spPr>
              <a:xfrm>
                <a:off x="525004" y="931253"/>
                <a:ext cx="7904118" cy="1216615"/>
              </a:xfrm>
              <a:prstGeom prst="rect">
                <a:avLst/>
              </a:prstGeom>
              <a:noFill/>
            </p:spPr>
            <p:txBody>
              <a:bodyPr wrap="square" rtlCol="0">
                <a:spAutoFit/>
              </a:bodyPr>
              <a:lstStyle/>
              <a:p>
                <a:pPr>
                  <a:lnSpc>
                    <a:spcPct val="125000"/>
                  </a:lnSpc>
                </a:pPr>
                <a:r>
                  <a:rPr lang="zh-CN" altLang="en-US" sz="2000" b="1" dirty="0">
                    <a:latin typeface="+mn-ea"/>
                  </a:rPr>
                  <a:t>算法流程：</a:t>
                </a:r>
                <a:endParaRPr lang="en-US" altLang="zh-CN" sz="2000" b="1" dirty="0">
                  <a:latin typeface="+mn-ea"/>
                </a:endParaRPr>
              </a:p>
              <a:p>
                <a:pPr>
                  <a:lnSpc>
                    <a:spcPct val="125000"/>
                  </a:lnSpc>
                </a:pPr>
                <a:r>
                  <a:rPr lang="zh-CN" altLang="en-US" sz="2000" dirty="0">
                    <a:solidFill>
                      <a:srgbClr val="121212"/>
                    </a:solidFill>
                    <a:latin typeface="-apple-system"/>
                  </a:rPr>
                  <a:t>对图中每个结点</a:t>
                </a:r>
                <a14:m>
                  <m:oMath xmlns:m="http://schemas.openxmlformats.org/officeDocument/2006/math">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𝒗</m:t>
                    </m:r>
                  </m:oMath>
                </a14:m>
                <a:r>
                  <a:rPr lang="zh-CN" altLang="en-US" sz="2000" dirty="0">
                    <a:solidFill>
                      <a:srgbClr val="121212"/>
                    </a:solidFill>
                    <a:latin typeface="-apple-system"/>
                  </a:rPr>
                  <a:t>计算其放入每个子图中的目标函数，将其放入使得目标函数最大的子图中</a:t>
                </a:r>
              </a:p>
            </p:txBody>
          </p:sp>
        </mc:Choice>
        <mc:Fallback xmlns="">
          <p:sp>
            <p:nvSpPr>
              <p:cNvPr id="5" name="文本框 4">
                <a:extLst>
                  <a:ext uri="{FF2B5EF4-FFF2-40B4-BE49-F238E27FC236}">
                    <a16:creationId xmlns:a16="http://schemas.microsoft.com/office/drawing/2014/main" id="{6805255A-0FD5-454B-B471-B57102BF24F7}"/>
                  </a:ext>
                </a:extLst>
              </p:cNvPr>
              <p:cNvSpPr txBox="1">
                <a:spLocks noRot="1" noChangeAspect="1" noMove="1" noResize="1" noEditPoints="1" noAdjustHandles="1" noChangeArrowheads="1" noChangeShapeType="1" noTextEdit="1"/>
              </p:cNvSpPr>
              <p:nvPr/>
            </p:nvSpPr>
            <p:spPr>
              <a:xfrm>
                <a:off x="525004" y="931253"/>
                <a:ext cx="7904118" cy="1216615"/>
              </a:xfrm>
              <a:prstGeom prst="rect">
                <a:avLst/>
              </a:prstGeom>
              <a:blipFill>
                <a:blip r:embed="rId3"/>
                <a:stretch>
                  <a:fillRect l="-771" b="-80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4051CB3-23CF-44C8-B893-386E055CC526}"/>
                  </a:ext>
                </a:extLst>
              </p:cNvPr>
              <p:cNvSpPr/>
              <p:nvPr/>
            </p:nvSpPr>
            <p:spPr>
              <a:xfrm>
                <a:off x="545605" y="2147868"/>
                <a:ext cx="8001000" cy="1216615"/>
              </a:xfrm>
              <a:prstGeom prst="rect">
                <a:avLst/>
              </a:prstGeom>
            </p:spPr>
            <p:txBody>
              <a:bodyPr wrap="square">
                <a:spAutoFit/>
              </a:bodyPr>
              <a:lstStyle/>
              <a:p>
                <a:pPr>
                  <a:lnSpc>
                    <a:spcPct val="125000"/>
                  </a:lnSpc>
                </a:pPr>
                <a:r>
                  <a:rPr lang="zh-CN" altLang="en-US" sz="2000" b="1" dirty="0">
                    <a:latin typeface="+mn-ea"/>
                  </a:rPr>
                  <a:t>目标函数：</a:t>
                </a:r>
                <a:endParaRPr lang="en-US" altLang="zh-CN" sz="2000" b="1" dirty="0">
                  <a:latin typeface="+mn-ea"/>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保障负载均衡的负载约束 </a:t>
                </a:r>
                <a14:m>
                  <m:oMath xmlns:m="http://schemas.openxmlformats.org/officeDocument/2006/math">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𝒘</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𝒔</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b="1"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基于邻居信息保障最小割的 </a:t>
                </a:r>
                <a14:m>
                  <m:oMath xmlns:m="http://schemas.openxmlformats.org/officeDocument/2006/math">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𝒗</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𝒔</m:t>
                    </m:r>
                    <m:r>
                      <a:rPr lang="en-US" altLang="zh-CN" sz="1800" b="1"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2000" b="1" dirty="0">
                  <a:solidFill>
                    <a:srgbClr val="121212"/>
                  </a:solidFill>
                  <a:latin typeface="-apple-system"/>
                </a:endParaRPr>
              </a:p>
            </p:txBody>
          </p:sp>
        </mc:Choice>
        <mc:Fallback xmlns="">
          <p:sp>
            <p:nvSpPr>
              <p:cNvPr id="6" name="矩形 5">
                <a:extLst>
                  <a:ext uri="{FF2B5EF4-FFF2-40B4-BE49-F238E27FC236}">
                    <a16:creationId xmlns:a16="http://schemas.microsoft.com/office/drawing/2014/main" id="{74051CB3-23CF-44C8-B893-386E055CC526}"/>
                  </a:ext>
                </a:extLst>
              </p:cNvPr>
              <p:cNvSpPr>
                <a:spLocks noRot="1" noChangeAspect="1" noMove="1" noResize="1" noEditPoints="1" noAdjustHandles="1" noChangeArrowheads="1" noChangeShapeType="1" noTextEdit="1"/>
              </p:cNvSpPr>
              <p:nvPr/>
            </p:nvSpPr>
            <p:spPr>
              <a:xfrm>
                <a:off x="545605" y="2147868"/>
                <a:ext cx="8001000" cy="1216615"/>
              </a:xfrm>
              <a:prstGeom prst="rect">
                <a:avLst/>
              </a:prstGeom>
              <a:blipFill>
                <a:blip r:embed="rId4"/>
                <a:stretch>
                  <a:fillRect l="-838"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69D24FD-8302-A6A6-B476-58ED94667558}"/>
                  </a:ext>
                </a:extLst>
              </p:cNvPr>
              <p:cNvSpPr txBox="1"/>
              <p:nvPr/>
            </p:nvSpPr>
            <p:spPr>
              <a:xfrm>
                <a:off x="1577286" y="3501953"/>
                <a:ext cx="57995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r>
                        <a:rPr lang="zh-CN" altLang="en-US" sz="2400" i="1" smtClean="0">
                          <a:latin typeface="Cambria Math" panose="02040503050406030204" pitchFamily="18" charset="0"/>
                        </a:rPr>
                        <m:t>𝑔</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𝑣</m:t>
                          </m:r>
                          <m:r>
                            <a:rPr lang="zh-CN" altLang="en-US" sz="2400" i="0">
                              <a:latin typeface="Cambria Math" panose="02040503050406030204" pitchFamily="18" charset="0"/>
                            </a:rPr>
                            <m:t>,</m:t>
                          </m:r>
                          <m:r>
                            <a:rPr lang="zh-CN" altLang="en-US" sz="2400" i="1">
                              <a:latin typeface="Cambria Math" panose="02040503050406030204" pitchFamily="18" charset="0"/>
                            </a:rPr>
                            <m:t>𝑠</m:t>
                          </m:r>
                        </m:e>
                      </m:d>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𝜆</m:t>
                          </m:r>
                        </m:e>
                        <m:sub>
                          <m:r>
                            <a:rPr lang="zh-CN" altLang="en-US" sz="2400" i="0">
                              <a:latin typeface="Cambria Math" panose="02040503050406030204" pitchFamily="18" charset="0"/>
                            </a:rPr>
                            <m:t>1</m:t>
                          </m:r>
                        </m:sub>
                      </m:sSub>
                      <m:r>
                        <a:rPr lang="zh-CN" altLang="en-US" sz="2400" i="1">
                          <a:latin typeface="Cambria Math" panose="02040503050406030204" pitchFamily="18" charset="0"/>
                        </a:rPr>
                        <m:t>𝑤</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𝑠</m:t>
                          </m:r>
                        </m:e>
                      </m:d>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𝜆</m:t>
                          </m:r>
                        </m:e>
                        <m:sub>
                          <m:r>
                            <a:rPr lang="zh-CN" altLang="en-US" sz="2400" i="0">
                              <a:latin typeface="Cambria Math" panose="02040503050406030204" pitchFamily="18" charset="0"/>
                            </a:rPr>
                            <m:t>2</m:t>
                          </m:r>
                        </m:sub>
                      </m:sSub>
                      <m:r>
                        <a:rPr lang="zh-CN" altLang="en-US" sz="2400" i="1">
                          <a:latin typeface="Cambria Math" panose="02040503050406030204" pitchFamily="18" charset="0"/>
                        </a:rPr>
                        <m:t>𝑛</m:t>
                      </m:r>
                      <m:r>
                        <a:rPr lang="en-US" altLang="zh-CN" sz="2400" b="0" i="1" smtClean="0">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m:oMathPara>
                </a14:m>
                <a:endParaRPr lang="zh-CN" altLang="en-US" sz="2400" dirty="0"/>
              </a:p>
            </p:txBody>
          </p:sp>
        </mc:Choice>
        <mc:Fallback xmlns="">
          <p:sp>
            <p:nvSpPr>
              <p:cNvPr id="8" name="文本框 7">
                <a:extLst>
                  <a:ext uri="{FF2B5EF4-FFF2-40B4-BE49-F238E27FC236}">
                    <a16:creationId xmlns:a16="http://schemas.microsoft.com/office/drawing/2014/main" id="{369D24FD-8302-A6A6-B476-58ED94667558}"/>
                  </a:ext>
                </a:extLst>
              </p:cNvPr>
              <p:cNvSpPr txBox="1">
                <a:spLocks noRot="1" noChangeAspect="1" noMove="1" noResize="1" noEditPoints="1" noAdjustHandles="1" noChangeArrowheads="1" noChangeShapeType="1" noTextEdit="1"/>
              </p:cNvSpPr>
              <p:nvPr/>
            </p:nvSpPr>
            <p:spPr>
              <a:xfrm>
                <a:off x="1577286" y="3501953"/>
                <a:ext cx="5799554" cy="461665"/>
              </a:xfrm>
              <a:prstGeom prst="rect">
                <a:avLst/>
              </a:prstGeom>
              <a:blipFill>
                <a:blip r:embed="rId5"/>
                <a:stretch>
                  <a:fillRect b="-17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9B0EF57A-6D73-99B5-0710-18E61E5F4B0C}"/>
                  </a:ext>
                </a:extLst>
              </p:cNvPr>
              <p:cNvSpPr txBox="1"/>
              <p:nvPr/>
            </p:nvSpPr>
            <p:spPr>
              <a:xfrm>
                <a:off x="1038655" y="3893144"/>
                <a:ext cx="7390467" cy="2122697"/>
              </a:xfrm>
              <a:prstGeom prst="rect">
                <a:avLst/>
              </a:prstGeom>
              <a:noFill/>
            </p:spPr>
            <p:txBody>
              <a:bodyPr wrap="square">
                <a:spAutoFit/>
              </a:bodyPr>
              <a:lstStyle/>
              <a:p>
                <a:pPr indent="127000" algn="just">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𝑤</m:t>
                      </m:r>
                      <m:d>
                        <m:dPr>
                          <m:ctrlPr>
                            <a:rPr lang="zh-CN" altLang="zh-CN"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𝑣</m:t>
                              </m:r>
                            </m:sub>
                          </m:sSub>
                        </m:num>
                        <m:den>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e>
                          </m:d>
                        </m:den>
                      </m:f>
                    </m:oMath>
                  </m:oMathPara>
                </a14:m>
                <a:endPar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50000"/>
                  </a:lnSpc>
                </a:pPr>
                <a14:m>
                  <m:oMathPara xmlns:m="http://schemas.openxmlformats.org/officeDocument/2006/math">
                    <m:oMathParaPr>
                      <m:jc m:val="centerGroup"/>
                    </m:oMathParaPr>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𝑛</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𝑠</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num>
                        <m:den>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e>
                          </m:d>
                        </m:den>
                      </m:f>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grow m:val="on"/>
                              <m:supHide m:val="on"/>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𝑢</m:t>
                              </m:r>
                            </m:sub>
                            <m:sup/>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e>
                          </m:nary>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𝐴𝑐𝑡𝑖𝑣𝑎𝑡𝑖𝑜𝑛𝑆𝑖𝑧</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𝑣</m:t>
                                  </m:r>
                                </m:sub>
                              </m:sSub>
                            </m:num>
                            <m:den>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den>
                          </m:f>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𝑢</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&amp;∃&lt;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𝑢</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a:solidFill>
                            <a:srgbClr val="121212"/>
                          </a:solidFill>
                          <a:latin typeface="Cambria Math" panose="02040503050406030204" pitchFamily="18" charset="0"/>
                        </a:rPr>
                        <m:t>𝑣</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&gt;</m:t>
                      </m:r>
                    </m:oMath>
                  </m:oMathPara>
                </a14:m>
                <a:endPar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0" name="文本框 9">
                <a:extLst>
                  <a:ext uri="{FF2B5EF4-FFF2-40B4-BE49-F238E27FC236}">
                    <a16:creationId xmlns:a16="http://schemas.microsoft.com/office/drawing/2014/main" id="{9B0EF57A-6D73-99B5-0710-18E61E5F4B0C}"/>
                  </a:ext>
                </a:extLst>
              </p:cNvPr>
              <p:cNvSpPr txBox="1">
                <a:spLocks noRot="1" noChangeAspect="1" noMove="1" noResize="1" noEditPoints="1" noAdjustHandles="1" noChangeArrowheads="1" noChangeShapeType="1" noTextEdit="1"/>
              </p:cNvSpPr>
              <p:nvPr/>
            </p:nvSpPr>
            <p:spPr>
              <a:xfrm>
                <a:off x="1038655" y="3893144"/>
                <a:ext cx="7390467" cy="212269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6794723F-E39A-ED8A-F1B3-E558C0F1BA84}"/>
                  </a:ext>
                </a:extLst>
              </p:cNvPr>
              <p:cNvSpPr txBox="1"/>
              <p:nvPr/>
            </p:nvSpPr>
            <p:spPr>
              <a:xfrm>
                <a:off x="5242351" y="1888434"/>
                <a:ext cx="3458073" cy="1631216"/>
              </a:xfrm>
              <a:prstGeom prst="rect">
                <a:avLst/>
              </a:prstGeom>
              <a:noFill/>
            </p:spPr>
            <p:txBody>
              <a:bodyPr wrap="square" rtlCol="0">
                <a:spAutoFit/>
              </a:bodyPr>
              <a:lstStyle/>
              <a:p>
                <a:pPr>
                  <a:lnSpc>
                    <a:spcPct val="125000"/>
                  </a:lnSpc>
                </a:pPr>
                <a14:m>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en-US" sz="2000" dirty="0">
                    <a:solidFill>
                      <a:srgbClr val="121212"/>
                    </a:solidFill>
                    <a:latin typeface="-apple-system"/>
                  </a:rPr>
                  <a:t>：</a:t>
                </a:r>
                <a:r>
                  <a:rPr lang="zh-CN" altLang="zh-CN" sz="2000" dirty="0">
                    <a:solidFill>
                      <a:srgbClr val="121212"/>
                    </a:solidFill>
                    <a:latin typeface="-apple-system"/>
                  </a:rPr>
                  <a:t>点</a:t>
                </a:r>
                <a14:m>
                  <m:oMath xmlns:m="http://schemas.openxmlformats.org/officeDocument/2006/math">
                    <m:r>
                      <a:rPr lang="en-US" altLang="zh-CN" sz="2000">
                        <a:solidFill>
                          <a:srgbClr val="121212"/>
                        </a:solidFill>
                        <a:latin typeface="Cambria Math" panose="02040503050406030204" pitchFamily="18" charset="0"/>
                      </a:rPr>
                      <m:t>𝑣</m:t>
                    </m:r>
                  </m:oMath>
                </a14:m>
                <a:r>
                  <a:rPr lang="zh-CN" altLang="en-US" sz="2000" dirty="0">
                    <a:solidFill>
                      <a:srgbClr val="121212"/>
                    </a:solidFill>
                    <a:latin typeface="-apple-system"/>
                  </a:rPr>
                  <a:t>计算总时间</a:t>
                </a:r>
                <a:endParaRPr lang="en-US" altLang="zh-CN" sz="1800" i="1" dirty="0">
                  <a:effectLst/>
                  <a:latin typeface="Cambria Math" panose="02040503050406030204" pitchFamily="18" charset="0"/>
                  <a:ea typeface="宋体" panose="02010600030101010101" pitchFamily="2" charset="-122"/>
                  <a:cs typeface="Times New Roman" panose="02020603050405020304" pitchFamily="18" charset="0"/>
                </a:endParaRPr>
              </a:p>
              <a:p>
                <a:pPr>
                  <a:lnSpc>
                    <a:spcPct val="125000"/>
                  </a:lnSpc>
                </a:pPr>
                <a14:m>
                  <m:oMath xmlns:m="http://schemas.openxmlformats.org/officeDocument/2006/math">
                    <m:d>
                      <m:dPr>
                        <m:begChr m:val="|"/>
                        <m:endChr m:val="|"/>
                        <m:ctrlPr>
                          <a:rPr lang="zh-CN" altLang="zh-CN" i="1"/>
                        </m:ctrlPr>
                      </m:dPr>
                      <m:e>
                        <m:sSub>
                          <m:sSubPr>
                            <m:ctrlPr>
                              <a:rPr lang="zh-CN" altLang="zh-CN" i="1"/>
                            </m:ctrlPr>
                          </m:sSubPr>
                          <m:e>
                            <m:r>
                              <a:rPr lang="en-US" altLang="zh-CN" i="1"/>
                              <m:t>𝐺</m:t>
                            </m:r>
                          </m:e>
                          <m:sub>
                            <m:r>
                              <a:rPr lang="en-US" altLang="zh-CN" i="1"/>
                              <m:t>𝑠</m:t>
                            </m:r>
                          </m:sub>
                        </m:sSub>
                      </m:e>
                    </m:d>
                  </m:oMath>
                </a14:m>
                <a:r>
                  <a:rPr lang="zh-CN" altLang="en-US" sz="2000" dirty="0">
                    <a:solidFill>
                      <a:srgbClr val="121212"/>
                    </a:solidFill>
                    <a:latin typeface="-apple-system"/>
                  </a:rPr>
                  <a:t>：阶段</a:t>
                </a:r>
                <a14:m>
                  <m:oMath xmlns:m="http://schemas.openxmlformats.org/officeDocument/2006/math">
                    <m:r>
                      <a:rPr lang="en-US" altLang="zh-CN" sz="2000">
                        <a:solidFill>
                          <a:srgbClr val="121212"/>
                        </a:solidFill>
                        <a:latin typeface="-apple-system"/>
                      </a:rPr>
                      <m:t>𝑠</m:t>
                    </m:r>
                    <m:r>
                      <a:rPr lang="zh-CN" altLang="en-US" sz="2000">
                        <a:solidFill>
                          <a:srgbClr val="121212"/>
                        </a:solidFill>
                        <a:latin typeface="-apple-system"/>
                      </a:rPr>
                      <m:t>内</m:t>
                    </m:r>
                  </m:oMath>
                </a14:m>
                <a:r>
                  <a:rPr lang="en-US" altLang="zh-CN" sz="2000" dirty="0">
                    <a:solidFill>
                      <a:srgbClr val="121212"/>
                    </a:solidFill>
                    <a:latin typeface="-apple-system"/>
                  </a:rPr>
                  <a:t>GPU</a:t>
                </a:r>
                <a:r>
                  <a:rPr lang="zh-CN" altLang="en-US" sz="2000" dirty="0">
                    <a:solidFill>
                      <a:srgbClr val="121212"/>
                    </a:solidFill>
                    <a:latin typeface="-apple-system"/>
                  </a:rPr>
                  <a:t>数量</a:t>
                </a:r>
                <a:endParaRPr lang="en-US" altLang="zh-CN" sz="2000" dirty="0">
                  <a:solidFill>
                    <a:srgbClr val="121212"/>
                  </a:solidFill>
                  <a:latin typeface="-apple-system"/>
                </a:endParaRPr>
              </a:p>
              <a:p>
                <a:pPr>
                  <a:lnSpc>
                    <a:spcPct val="125000"/>
                  </a:lnSpc>
                </a:pPr>
                <a14:m>
                  <m:oMath xmlns:m="http://schemas.openxmlformats.org/officeDocument/2006/math">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solidFill>
                      <a:srgbClr val="121212"/>
                    </a:solidFill>
                    <a:latin typeface="-apple-system"/>
                  </a:rPr>
                  <a:t>：阶段</a:t>
                </a:r>
                <a14:m>
                  <m:oMath xmlns:m="http://schemas.openxmlformats.org/officeDocument/2006/math">
                    <m:r>
                      <a:rPr lang="en-US" altLang="zh-CN" sz="2000">
                        <a:solidFill>
                          <a:srgbClr val="121212"/>
                        </a:solidFill>
                        <a:latin typeface="Cambria Math" panose="02040503050406030204" pitchFamily="18" charset="0"/>
                      </a:rPr>
                      <m:t>𝑠</m:t>
                    </m:r>
                  </m:oMath>
                </a14:m>
                <a:r>
                  <a:rPr lang="zh-CN" altLang="en-US" sz="2000" dirty="0">
                    <a:solidFill>
                      <a:srgbClr val="121212"/>
                    </a:solidFill>
                    <a:latin typeface="-apple-system"/>
                  </a:rPr>
                  <a:t>的外部带宽</a:t>
                </a:r>
                <a:endParaRPr lang="en-US" altLang="zh-CN" sz="2000" dirty="0">
                  <a:solidFill>
                    <a:srgbClr val="121212"/>
                  </a:solidFill>
                  <a:latin typeface="-apple-system"/>
                </a:endParaRPr>
              </a:p>
              <a:p>
                <a:pPr>
                  <a:lnSpc>
                    <a:spcPct val="125000"/>
                  </a:lnSpc>
                </a:pPr>
                <a14:m>
                  <m:oMath xmlns:m="http://schemas.openxmlformats.org/officeDocument/2006/math">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sz="2000" dirty="0">
                    <a:solidFill>
                      <a:srgbClr val="121212"/>
                    </a:solidFill>
                    <a:latin typeface="-apple-system"/>
                  </a:rPr>
                  <a:t>：计算能力比值</a:t>
                </a:r>
              </a:p>
            </p:txBody>
          </p:sp>
        </mc:Choice>
        <mc:Fallback>
          <p:sp>
            <p:nvSpPr>
              <p:cNvPr id="4" name="文本框 3">
                <a:extLst>
                  <a:ext uri="{FF2B5EF4-FFF2-40B4-BE49-F238E27FC236}">
                    <a16:creationId xmlns:a16="http://schemas.microsoft.com/office/drawing/2014/main" id="{6794723F-E39A-ED8A-F1B3-E558C0F1BA84}"/>
                  </a:ext>
                </a:extLst>
              </p:cNvPr>
              <p:cNvSpPr txBox="1">
                <a:spLocks noRot="1" noChangeAspect="1" noMove="1" noResize="1" noEditPoints="1" noAdjustHandles="1" noChangeArrowheads="1" noChangeShapeType="1" noTextEdit="1"/>
              </p:cNvSpPr>
              <p:nvPr/>
            </p:nvSpPr>
            <p:spPr>
              <a:xfrm>
                <a:off x="5242351" y="1888434"/>
                <a:ext cx="3458073" cy="1631216"/>
              </a:xfrm>
              <a:prstGeom prst="rect">
                <a:avLst/>
              </a:prstGeom>
              <a:blipFill>
                <a:blip r:embed="rId7"/>
                <a:stretch>
                  <a:fillRect b="-37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887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3" name="标题 2">
            <a:extLst>
              <a:ext uri="{FF2B5EF4-FFF2-40B4-BE49-F238E27FC236}">
                <a16:creationId xmlns:a16="http://schemas.microsoft.com/office/drawing/2014/main" id="{28EDC926-C1F9-378B-5249-D827EEF4A65C}"/>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技术路线二：基于冻结训练的收敛加速机制</a:t>
            </a:r>
            <a:endParaRPr lang="zh-CN" altLang="en-US" dirty="0"/>
          </a:p>
        </p:txBody>
      </p:sp>
      <p:sp>
        <p:nvSpPr>
          <p:cNvPr id="5" name="文本框 4">
            <a:extLst>
              <a:ext uri="{FF2B5EF4-FFF2-40B4-BE49-F238E27FC236}">
                <a16:creationId xmlns:a16="http://schemas.microsoft.com/office/drawing/2014/main" id="{6805255A-0FD5-454B-B471-B57102BF24F7}"/>
              </a:ext>
            </a:extLst>
          </p:cNvPr>
          <p:cNvSpPr txBox="1"/>
          <p:nvPr/>
        </p:nvSpPr>
        <p:spPr>
          <a:xfrm>
            <a:off x="525004" y="882360"/>
            <a:ext cx="7904118" cy="1216615"/>
          </a:xfrm>
          <a:prstGeom prst="rect">
            <a:avLst/>
          </a:prstGeom>
          <a:noFill/>
        </p:spPr>
        <p:txBody>
          <a:bodyPr wrap="square" rtlCol="0">
            <a:spAutoFit/>
          </a:bodyPr>
          <a:lstStyle/>
          <a:p>
            <a:pPr>
              <a:lnSpc>
                <a:spcPct val="125000"/>
              </a:lnSpc>
            </a:pPr>
            <a:r>
              <a:rPr lang="zh-CN" altLang="en-US" sz="2000" b="1" dirty="0">
                <a:latin typeface="+mn-ea"/>
              </a:rPr>
              <a:t>目标：</a:t>
            </a:r>
            <a:endParaRPr lang="en-US" altLang="zh-CN" sz="2000" b="1" dirty="0">
              <a:latin typeface="+mn-ea"/>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以合适的标准逐步选择冻结的模型参数，同时保障冻结后流水线阶段间的负载均衡</a:t>
            </a:r>
          </a:p>
        </p:txBody>
      </p:sp>
      <p:sp>
        <p:nvSpPr>
          <p:cNvPr id="6" name="矩形 5">
            <a:extLst>
              <a:ext uri="{FF2B5EF4-FFF2-40B4-BE49-F238E27FC236}">
                <a16:creationId xmlns:a16="http://schemas.microsoft.com/office/drawing/2014/main" id="{74051CB3-23CF-44C8-B893-386E055CC526}"/>
              </a:ext>
            </a:extLst>
          </p:cNvPr>
          <p:cNvSpPr/>
          <p:nvPr/>
        </p:nvSpPr>
        <p:spPr>
          <a:xfrm>
            <a:off x="525004" y="2328938"/>
            <a:ext cx="8001000" cy="1602746"/>
          </a:xfrm>
          <a:prstGeom prst="rect">
            <a:avLst/>
          </a:prstGeom>
        </p:spPr>
        <p:txBody>
          <a:bodyPr wrap="square">
            <a:spAutoFit/>
          </a:bodyPr>
          <a:lstStyle/>
          <a:p>
            <a:pPr>
              <a:lnSpc>
                <a:spcPct val="125000"/>
              </a:lnSpc>
            </a:pPr>
            <a:r>
              <a:rPr lang="zh-CN" altLang="en-US" sz="2000" b="1" dirty="0">
                <a:latin typeface="+mn-ea"/>
              </a:rPr>
              <a:t>问题：</a:t>
            </a:r>
            <a:endParaRPr lang="en-US" altLang="zh-CN" sz="2000" b="1" dirty="0">
              <a:latin typeface="+mn-ea"/>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同一阶段内的参数在同一时间点上的收敛程度可能存在差异</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训练时间取决于冻结后最慢阶段的训练时间</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可能需要多次冻结</a:t>
            </a:r>
          </a:p>
        </p:txBody>
      </p:sp>
      <p:sp>
        <p:nvSpPr>
          <p:cNvPr id="7" name="文本框 6">
            <a:extLst>
              <a:ext uri="{FF2B5EF4-FFF2-40B4-BE49-F238E27FC236}">
                <a16:creationId xmlns:a16="http://schemas.microsoft.com/office/drawing/2014/main" id="{61FDFA38-CEF5-43AB-949A-0E84B0EF74F6}"/>
              </a:ext>
            </a:extLst>
          </p:cNvPr>
          <p:cNvSpPr txBox="1"/>
          <p:nvPr/>
        </p:nvSpPr>
        <p:spPr>
          <a:xfrm>
            <a:off x="535305" y="4159786"/>
            <a:ext cx="8073390" cy="1601336"/>
          </a:xfrm>
          <a:prstGeom prst="rect">
            <a:avLst/>
          </a:prstGeom>
          <a:noFill/>
        </p:spPr>
        <p:txBody>
          <a:bodyPr wrap="square" rtlCol="0">
            <a:spAutoFit/>
          </a:bodyPr>
          <a:lstStyle/>
          <a:p>
            <a:pPr>
              <a:lnSpc>
                <a:spcPct val="125000"/>
              </a:lnSpc>
            </a:pPr>
            <a:r>
              <a:rPr lang="zh-CN" altLang="en-US" sz="2000" b="1" dirty="0">
                <a:latin typeface="+mn-ea"/>
              </a:rPr>
              <a:t>解决思路：</a:t>
            </a:r>
            <a:endParaRPr lang="en-US" altLang="zh-CN" sz="2000" b="1" dirty="0">
              <a:latin typeface="+mn-ea"/>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拟基于强化学习的方法，将每个阶段所应用的冻结标准作为策略选择，将各个流水线阶段作为策略空间，通过多次标准不同的冻结实现异步流水线收敛加速</a:t>
            </a:r>
          </a:p>
        </p:txBody>
      </p:sp>
    </p:spTree>
    <p:extLst>
      <p:ext uri="{BB962C8B-B14F-4D97-AF65-F5344CB8AC3E}">
        <p14:creationId xmlns:p14="http://schemas.microsoft.com/office/powerpoint/2010/main" val="163422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24</a:t>
            </a:fld>
            <a:endParaRPr lang="zh-CN" altLang="en-US"/>
          </a:p>
        </p:txBody>
      </p:sp>
      <p:sp>
        <p:nvSpPr>
          <p:cNvPr id="3" name="标题 2">
            <a:extLst>
              <a:ext uri="{FF2B5EF4-FFF2-40B4-BE49-F238E27FC236}">
                <a16:creationId xmlns:a16="http://schemas.microsoft.com/office/drawing/2014/main" id="{28EDC926-C1F9-378B-5249-D827EEF4A65C}"/>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技术路线二：基于冻结训练的收敛加速机制</a:t>
            </a:r>
            <a:endParaRPr lang="zh-CN" altLang="en-US" dirty="0"/>
          </a:p>
        </p:txBody>
      </p:sp>
      <p:sp>
        <p:nvSpPr>
          <p:cNvPr id="5" name="文本框 4">
            <a:extLst>
              <a:ext uri="{FF2B5EF4-FFF2-40B4-BE49-F238E27FC236}">
                <a16:creationId xmlns:a16="http://schemas.microsoft.com/office/drawing/2014/main" id="{6805255A-0FD5-454B-B471-B57102BF24F7}"/>
              </a:ext>
            </a:extLst>
          </p:cNvPr>
          <p:cNvSpPr txBox="1"/>
          <p:nvPr/>
        </p:nvSpPr>
        <p:spPr>
          <a:xfrm>
            <a:off x="525004" y="1178407"/>
            <a:ext cx="7904118" cy="1986057"/>
          </a:xfrm>
          <a:prstGeom prst="rect">
            <a:avLst/>
          </a:prstGeom>
          <a:noFill/>
        </p:spPr>
        <p:txBody>
          <a:bodyPr wrap="square" rtlCol="0">
            <a:spAutoFit/>
          </a:bodyPr>
          <a:lstStyle/>
          <a:p>
            <a:pPr>
              <a:lnSpc>
                <a:spcPct val="125000"/>
              </a:lnSpc>
            </a:pPr>
            <a:r>
              <a:rPr lang="zh-CN" altLang="en-US" sz="2000" b="1" dirty="0">
                <a:latin typeface="+mn-ea"/>
              </a:rPr>
              <a:t>冻结判断标准：</a:t>
            </a:r>
            <a:endParaRPr lang="en-US" altLang="zh-CN" sz="2000" b="1" dirty="0">
              <a:latin typeface="+mn-ea"/>
            </a:endParaRPr>
          </a:p>
          <a:p>
            <a:pPr>
              <a:lnSpc>
                <a:spcPct val="125000"/>
              </a:lnSpc>
            </a:pPr>
            <a:r>
              <a:rPr lang="zh-CN" altLang="en-US" sz="2000" dirty="0">
                <a:solidFill>
                  <a:srgbClr val="121212"/>
                </a:solidFill>
                <a:latin typeface="-apple-system"/>
              </a:rPr>
              <a:t>目前常用的冻结判断标准是神经网络模型各部分的损失值（</a:t>
            </a:r>
            <a:r>
              <a:rPr lang="en-US" altLang="zh-CN" sz="2000" dirty="0">
                <a:solidFill>
                  <a:srgbClr val="121212"/>
                </a:solidFill>
                <a:latin typeface="-apple-system"/>
              </a:rPr>
              <a:t>loss</a:t>
            </a:r>
            <a:r>
              <a:rPr lang="zh-CN" altLang="en-US" sz="2000" dirty="0">
                <a:solidFill>
                  <a:srgbClr val="121212"/>
                </a:solidFill>
                <a:latin typeface="-apple-system"/>
              </a:rPr>
              <a:t>）变化，在这种判断标准下，如果某一参数在多个连续轮次内损失值的平均变化量小于阈值，那么可以认为该参数已经接近收敛，可以进行冻结以加速训练</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AC50053-5903-5900-BBF5-A9934907C2BA}"/>
                  </a:ext>
                </a:extLst>
              </p:cNvPr>
              <p:cNvSpPr txBox="1"/>
              <p:nvPr/>
            </p:nvSpPr>
            <p:spPr>
              <a:xfrm>
                <a:off x="522862" y="3332171"/>
                <a:ext cx="8177562" cy="1068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800" smtClean="0">
                          <a:latin typeface="Cambria Math" panose="02040503050406030204" pitchFamily="18" charset="0"/>
                        </a:rPr>
                        <m:t>Ψ</m:t>
                      </m:r>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𝑣</m:t>
                          </m:r>
                        </m:e>
                      </m:d>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nary>
                            <m:naryPr>
                              <m:chr m:val="∑"/>
                              <m:limLoc m:val="undOvr"/>
                              <m:supHide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𝑠𝑡𝑒𝑝</m:t>
                              </m:r>
                            </m:sub>
                            <m:sup/>
                            <m:e>
                              <m:r>
                                <m:rPr>
                                  <m:sty m:val="p"/>
                                </m:rPr>
                                <a:rPr lang="zh-CN" altLang="en-US" sz="2800" i="0">
                                  <a:latin typeface="Cambria Math" panose="02040503050406030204" pitchFamily="18" charset="0"/>
                                </a:rPr>
                                <m:t>Φ</m:t>
                              </m:r>
                              <m:d>
                                <m:dPr>
                                  <m:ctrlPr>
                                    <a:rPr lang="zh-CN" altLang="en-US" sz="2800" i="1">
                                      <a:solidFill>
                                        <a:srgbClr val="836967"/>
                                      </a:solidFill>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𝛿</m:t>
                                      </m:r>
                                    </m:e>
                                    <m:sub>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𝑙</m:t>
                                          </m:r>
                                        </m:e>
                                        <m:sub>
                                          <m:r>
                                            <a:rPr lang="zh-CN" altLang="en-US" sz="2800" i="1">
                                              <a:latin typeface="Cambria Math" panose="02040503050406030204" pitchFamily="18" charset="0"/>
                                            </a:rPr>
                                            <m:t>𝑣</m:t>
                                          </m:r>
                                        </m:sub>
                                      </m:sSub>
                                    </m:sub>
                                  </m:sSub>
                                  <m:r>
                                    <a:rPr lang="zh-CN" altLang="en-US" sz="2800" i="0">
                                      <a:latin typeface="Cambria Math" panose="02040503050406030204" pitchFamily="18" charset="0"/>
                                    </a:rPr>
                                    <m:t>&lt;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𝜃</m:t>
                                      </m:r>
                                    </m:e>
                                    <m:sub>
                                      <m:r>
                                        <a:rPr lang="zh-CN" altLang="en-US" sz="2800" i="0">
                                          <a:latin typeface="Cambria Math" panose="02040503050406030204" pitchFamily="18" charset="0"/>
                                        </a:rPr>
                                        <m:t>1</m:t>
                                      </m:r>
                                    </m:sub>
                                  </m:sSub>
                                </m:e>
                              </m:d>
                            </m:e>
                          </m:nary>
                        </m:num>
                        <m:den>
                          <m:r>
                            <a:rPr lang="zh-CN" altLang="en-US" sz="2800" i="1">
                              <a:latin typeface="Cambria Math" panose="02040503050406030204" pitchFamily="18" charset="0"/>
                            </a:rPr>
                            <m:t>𝑠𝑡𝑒𝑝</m:t>
                          </m:r>
                        </m:den>
                      </m:f>
                      <m:r>
                        <a:rPr lang="zh-CN" altLang="en-US" sz="2800" i="0">
                          <a:latin typeface="Cambria Math" panose="02040503050406030204" pitchFamily="18" charset="0"/>
                        </a:rPr>
                        <m:t>, </m:t>
                      </m:r>
                      <m:r>
                        <a:rPr lang="zh-CN" altLang="en-US" sz="2800" i="1">
                          <a:latin typeface="Cambria Math" panose="02040503050406030204" pitchFamily="18" charset="0"/>
                        </a:rPr>
                        <m:t>𝑤h𝑒𝑟𝑒</m:t>
                      </m:r>
                      <m:r>
                        <a:rPr lang="zh-CN" altLang="en-US" sz="2800" i="0">
                          <a:latin typeface="Cambria Math" panose="02040503050406030204" pitchFamily="18" charset="0"/>
                        </a:rPr>
                        <m:t> </m:t>
                      </m:r>
                      <m:f>
                        <m:fPr>
                          <m:ctrlPr>
                            <a:rPr lang="zh-CN" altLang="en-US" sz="2800" i="1">
                              <a:solidFill>
                                <a:srgbClr val="836967"/>
                              </a:solidFill>
                              <a:latin typeface="Cambria Math" panose="02040503050406030204" pitchFamily="18" charset="0"/>
                            </a:rPr>
                          </m:ctrlPr>
                        </m:fPr>
                        <m:num>
                          <m:nary>
                            <m:naryPr>
                              <m:chr m:val="∑"/>
                              <m:limLoc m:val="undOvr"/>
                              <m:supHide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𝑠𝑡𝑒𝑝</m:t>
                              </m:r>
                            </m:sub>
                            <m:sup/>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𝑙</m:t>
                                  </m:r>
                                </m:e>
                                <m:sub>
                                  <m:r>
                                    <a:rPr lang="zh-CN" altLang="en-US" sz="2800" i="1">
                                      <a:latin typeface="Cambria Math" panose="02040503050406030204" pitchFamily="18" charset="0"/>
                                    </a:rPr>
                                    <m:t>𝑣</m:t>
                                  </m:r>
                                </m:sub>
                              </m:sSub>
                            </m:e>
                          </m:nary>
                        </m:num>
                        <m:den>
                          <m:r>
                            <a:rPr lang="zh-CN" altLang="en-US" sz="2800" i="1">
                              <a:latin typeface="Cambria Math" panose="02040503050406030204" pitchFamily="18" charset="0"/>
                            </a:rPr>
                            <m:t>𝑠𝑡𝑒𝑝</m:t>
                          </m:r>
                        </m:den>
                      </m:f>
                      <m:r>
                        <a:rPr lang="zh-CN" altLang="en-US" sz="2800" i="0">
                          <a:latin typeface="Cambria Math" panose="02040503050406030204" pitchFamily="18" charset="0"/>
                        </a:rPr>
                        <m:t>&lt;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𝜃</m:t>
                          </m:r>
                        </m:e>
                        <m:sub>
                          <m:r>
                            <a:rPr lang="zh-CN" altLang="en-US" sz="2800" i="0">
                              <a:latin typeface="Cambria Math" panose="02040503050406030204" pitchFamily="18" charset="0"/>
                            </a:rPr>
                            <m:t>2</m:t>
                          </m:r>
                        </m:sub>
                      </m:sSub>
                    </m:oMath>
                  </m:oMathPara>
                </a14:m>
                <a:endParaRPr lang="zh-CN" altLang="en-US" sz="2800" dirty="0"/>
              </a:p>
            </p:txBody>
          </p:sp>
        </mc:Choice>
        <mc:Fallback xmlns="">
          <p:sp>
            <p:nvSpPr>
              <p:cNvPr id="9" name="文本框 8">
                <a:extLst>
                  <a:ext uri="{FF2B5EF4-FFF2-40B4-BE49-F238E27FC236}">
                    <a16:creationId xmlns:a16="http://schemas.microsoft.com/office/drawing/2014/main" id="{DAC50053-5903-5900-BBF5-A9934907C2BA}"/>
                  </a:ext>
                </a:extLst>
              </p:cNvPr>
              <p:cNvSpPr txBox="1">
                <a:spLocks noRot="1" noChangeAspect="1" noMove="1" noResize="1" noEditPoints="1" noAdjustHandles="1" noChangeArrowheads="1" noChangeShapeType="1" noTextEdit="1"/>
              </p:cNvSpPr>
              <p:nvPr/>
            </p:nvSpPr>
            <p:spPr>
              <a:xfrm>
                <a:off x="522862" y="3332171"/>
                <a:ext cx="8177562" cy="106824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2EBCAAF-96CD-614F-F563-41A75C2D8DD0}"/>
                  </a:ext>
                </a:extLst>
              </p:cNvPr>
              <p:cNvSpPr txBox="1"/>
              <p:nvPr/>
            </p:nvSpPr>
            <p:spPr>
              <a:xfrm>
                <a:off x="2748026" y="4784930"/>
                <a:ext cx="3458073" cy="1237583"/>
              </a:xfrm>
              <a:prstGeom prst="rect">
                <a:avLst/>
              </a:prstGeom>
              <a:noFill/>
            </p:spPr>
            <p:txBody>
              <a:bodyPr wrap="square" rtlCol="0">
                <a:spAutoFit/>
              </a:bodyPr>
              <a:lstStyle/>
              <a:p>
                <a:pPr>
                  <a:lnSpc>
                    <a:spcPct val="125000"/>
                  </a:lnSpc>
                </a:pPr>
                <a14:m>
                  <m:oMath xmlns:m="http://schemas.openxmlformats.org/officeDocument/2006/math">
                    <m:sSub>
                      <m:sSubPr>
                        <m:ctrlPr>
                          <a:rPr lang="zh-CN"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𝛿</m:t>
                        </m:r>
                      </m:e>
                      <m:sub>
                        <m:sSub>
                          <m:sSubPr>
                            <m:ctrlPr>
                              <a:rPr lang="zh-CN"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𝑣</m:t>
                            </m:r>
                          </m:sub>
                        </m:sSub>
                      </m:sub>
                    </m:sSub>
                  </m:oMath>
                </a14:m>
                <a:r>
                  <a:rPr lang="zh-CN" altLang="en-US" sz="2000" dirty="0">
                    <a:solidFill>
                      <a:srgbClr val="121212"/>
                    </a:solidFill>
                    <a:latin typeface="-apple-system"/>
                  </a:rPr>
                  <a:t>：</a:t>
                </a:r>
                <a:r>
                  <a:rPr lang="zh-CN" altLang="zh-CN" sz="2000" dirty="0">
                    <a:solidFill>
                      <a:srgbClr val="121212"/>
                    </a:solidFill>
                    <a:latin typeface="-apple-system"/>
                  </a:rPr>
                  <a:t>点</a:t>
                </a:r>
                <a14:m>
                  <m:oMath xmlns:m="http://schemas.openxmlformats.org/officeDocument/2006/math">
                    <m:r>
                      <a:rPr lang="en-US" altLang="zh-CN" sz="2000">
                        <a:solidFill>
                          <a:srgbClr val="121212"/>
                        </a:solidFill>
                        <a:latin typeface="Cambria Math" panose="02040503050406030204" pitchFamily="18" charset="0"/>
                      </a:rPr>
                      <m:t>𝑣</m:t>
                    </m:r>
                  </m:oMath>
                </a14:m>
                <a:r>
                  <a:rPr lang="zh-CN" altLang="zh-CN" sz="2000" dirty="0">
                    <a:solidFill>
                      <a:srgbClr val="121212"/>
                    </a:solidFill>
                    <a:latin typeface="-apple-system"/>
                  </a:rPr>
                  <a:t>每轮次的</a:t>
                </a:r>
                <a:r>
                  <a:rPr lang="en-US" altLang="zh-CN" sz="2000" dirty="0">
                    <a:solidFill>
                      <a:srgbClr val="121212"/>
                    </a:solidFill>
                    <a:latin typeface="-apple-system"/>
                  </a:rPr>
                  <a:t>loss</a:t>
                </a:r>
                <a:r>
                  <a:rPr lang="zh-CN" altLang="zh-CN" sz="2000" dirty="0">
                    <a:solidFill>
                      <a:srgbClr val="121212"/>
                    </a:solidFill>
                    <a:latin typeface="-apple-system"/>
                  </a:rPr>
                  <a:t>变化值</a:t>
                </a:r>
                <a:endParaRPr lang="en-US" altLang="zh-CN" sz="2000" dirty="0">
                  <a:solidFill>
                    <a:srgbClr val="121212"/>
                  </a:solidFill>
                  <a:latin typeface="-apple-system"/>
                </a:endParaRPr>
              </a:p>
              <a:p>
                <a:pPr>
                  <a:lnSpc>
                    <a:spcPct val="125000"/>
                  </a:lnSpc>
                </a:pP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𝑠𝑡𝑒𝑝</m:t>
                    </m:r>
                  </m:oMath>
                </a14:m>
                <a:r>
                  <a:rPr lang="zh-CN" altLang="en-US" sz="2000" dirty="0">
                    <a:solidFill>
                      <a:srgbClr val="121212"/>
                    </a:solidFill>
                    <a:latin typeface="-apple-system"/>
                  </a:rPr>
                  <a:t>：训练步数</a:t>
                </a:r>
                <a:endParaRPr lang="en-US" altLang="zh-CN" sz="2000" dirty="0">
                  <a:solidFill>
                    <a:srgbClr val="121212"/>
                  </a:solidFill>
                  <a:latin typeface="-apple-system"/>
                </a:endParaRPr>
              </a:p>
              <a:p>
                <a:pPr>
                  <a:lnSpc>
                    <a:spcPct val="125000"/>
                  </a:lnSpc>
                </a:pP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en-US" sz="2000" dirty="0">
                    <a:solidFill>
                      <a:srgbClr val="121212"/>
                    </a:solidFill>
                    <a:latin typeface="-apple-system"/>
                  </a:rPr>
                  <a:t>：损失值</a:t>
                </a:r>
              </a:p>
            </p:txBody>
          </p:sp>
        </mc:Choice>
        <mc:Fallback xmlns="">
          <p:sp>
            <p:nvSpPr>
              <p:cNvPr id="13" name="文本框 12">
                <a:extLst>
                  <a:ext uri="{FF2B5EF4-FFF2-40B4-BE49-F238E27FC236}">
                    <a16:creationId xmlns:a16="http://schemas.microsoft.com/office/drawing/2014/main" id="{52EBCAAF-96CD-614F-F563-41A75C2D8DD0}"/>
                  </a:ext>
                </a:extLst>
              </p:cNvPr>
              <p:cNvSpPr txBox="1">
                <a:spLocks noRot="1" noChangeAspect="1" noMove="1" noResize="1" noEditPoints="1" noAdjustHandles="1" noChangeArrowheads="1" noChangeShapeType="1" noTextEdit="1"/>
              </p:cNvSpPr>
              <p:nvPr/>
            </p:nvSpPr>
            <p:spPr>
              <a:xfrm>
                <a:off x="2748026" y="4784930"/>
                <a:ext cx="3458073" cy="1237583"/>
              </a:xfrm>
              <a:prstGeom prst="rect">
                <a:avLst/>
              </a:prstGeom>
              <a:blipFill>
                <a:blip r:embed="rId4"/>
                <a:stretch>
                  <a:fillRect l="-353" b="-5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587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25</a:t>
            </a:fld>
            <a:endParaRPr lang="zh-CN" altLang="en-US"/>
          </a:p>
        </p:txBody>
      </p:sp>
      <p:sp>
        <p:nvSpPr>
          <p:cNvPr id="3" name="标题 2">
            <a:extLst>
              <a:ext uri="{FF2B5EF4-FFF2-40B4-BE49-F238E27FC236}">
                <a16:creationId xmlns:a16="http://schemas.microsoft.com/office/drawing/2014/main" id="{FE149616-E2BE-DF47-94CA-845D7548202C}"/>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系统总体设计</a:t>
            </a:r>
            <a:endParaRPr lang="zh-CN" altLang="en-US" dirty="0"/>
          </a:p>
        </p:txBody>
      </p:sp>
      <p:pic>
        <p:nvPicPr>
          <p:cNvPr id="69" name="图片 68" descr="图形用户界面, 图示&#10;&#10;描述已自动生成">
            <a:extLst>
              <a:ext uri="{FF2B5EF4-FFF2-40B4-BE49-F238E27FC236}">
                <a16:creationId xmlns:a16="http://schemas.microsoft.com/office/drawing/2014/main" id="{2A57F9A4-610A-6C52-864B-F9FAE57CF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2" y="905773"/>
            <a:ext cx="5805304" cy="5348378"/>
          </a:xfrm>
          <a:prstGeom prst="rect">
            <a:avLst/>
          </a:prstGeom>
        </p:spPr>
      </p:pic>
    </p:spTree>
    <p:extLst>
      <p:ext uri="{BB962C8B-B14F-4D97-AF65-F5344CB8AC3E}">
        <p14:creationId xmlns:p14="http://schemas.microsoft.com/office/powerpoint/2010/main" val="362015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5" name="标题 4">
            <a:extLst>
              <a:ext uri="{FF2B5EF4-FFF2-40B4-BE49-F238E27FC236}">
                <a16:creationId xmlns:a16="http://schemas.microsoft.com/office/drawing/2014/main" id="{E6B6CC93-FC0D-2FC2-B04B-E547CB6E4132}"/>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系统部署</a:t>
            </a:r>
            <a:endParaRPr lang="zh-CN" altLang="en-US" dirty="0"/>
          </a:p>
        </p:txBody>
      </p:sp>
      <p:sp>
        <p:nvSpPr>
          <p:cNvPr id="8" name="灯片编号占位符 1">
            <a:extLst>
              <a:ext uri="{FF2B5EF4-FFF2-40B4-BE49-F238E27FC236}">
                <a16:creationId xmlns:a16="http://schemas.microsoft.com/office/drawing/2014/main" id="{DE1876D8-4BE7-6368-850D-895AEB3081DF}"/>
              </a:ext>
            </a:extLst>
          </p:cNvPr>
          <p:cNvSpPr txBox="1">
            <a:spLocks/>
          </p:cNvSpPr>
          <p:nvPr/>
        </p:nvSpPr>
        <p:spPr>
          <a:xfrm>
            <a:off x="9950356" y="6407032"/>
            <a:ext cx="72347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2A5E12F-523A-4D75-95A2-779F57F5D9E2}" type="slidenum">
              <a:rPr lang="zh-CN" altLang="en-US" smtClean="0"/>
              <a:pPr/>
              <a:t>26</a:t>
            </a:fld>
            <a:endParaRPr lang="zh-CN" altLang="en-US"/>
          </a:p>
        </p:txBody>
      </p:sp>
      <p:grpSp>
        <p:nvGrpSpPr>
          <p:cNvPr id="9" name="组合 8">
            <a:extLst>
              <a:ext uri="{FF2B5EF4-FFF2-40B4-BE49-F238E27FC236}">
                <a16:creationId xmlns:a16="http://schemas.microsoft.com/office/drawing/2014/main" id="{58BAF21B-7214-B8B9-2050-233C6A811B93}"/>
              </a:ext>
            </a:extLst>
          </p:cNvPr>
          <p:cNvGrpSpPr/>
          <p:nvPr/>
        </p:nvGrpSpPr>
        <p:grpSpPr>
          <a:xfrm>
            <a:off x="5292982" y="3892074"/>
            <a:ext cx="3775094" cy="1737276"/>
            <a:chOff x="5177026" y="3599158"/>
            <a:chExt cx="3577105" cy="1737276"/>
          </a:xfrm>
        </p:grpSpPr>
        <p:sp>
          <p:nvSpPr>
            <p:cNvPr id="11" name="矩形 10">
              <a:extLst>
                <a:ext uri="{FF2B5EF4-FFF2-40B4-BE49-F238E27FC236}">
                  <a16:creationId xmlns:a16="http://schemas.microsoft.com/office/drawing/2014/main" id="{C6055F54-2862-9D21-29AB-32E31142AB6C}"/>
                </a:ext>
              </a:extLst>
            </p:cNvPr>
            <p:cNvSpPr/>
            <p:nvPr/>
          </p:nvSpPr>
          <p:spPr>
            <a:xfrm>
              <a:off x="5177026" y="3599158"/>
              <a:ext cx="823121" cy="368300"/>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物理层</a:t>
              </a:r>
            </a:p>
          </p:txBody>
        </p:sp>
        <p:sp>
          <p:nvSpPr>
            <p:cNvPr id="12" name="文本框 11">
              <a:extLst>
                <a:ext uri="{FF2B5EF4-FFF2-40B4-BE49-F238E27FC236}">
                  <a16:creationId xmlns:a16="http://schemas.microsoft.com/office/drawing/2014/main" id="{6B0A1000-91EC-CCA7-1634-842E103FABD5}"/>
                </a:ext>
              </a:extLst>
            </p:cNvPr>
            <p:cNvSpPr txBox="1"/>
            <p:nvPr/>
          </p:nvSpPr>
          <p:spPr>
            <a:xfrm>
              <a:off x="5394276" y="4046722"/>
              <a:ext cx="3359855" cy="1289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硬件</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东南大学云数据中心</a:t>
              </a:r>
              <a:r>
                <a:rPr lang="en-US" altLang="zh-CN" dirty="0">
                  <a:latin typeface="Times New Roman" panose="02020603050405020304" charset="0"/>
                  <a:ea typeface="微软雅黑" panose="020B0503020204020204" pitchFamily="34" charset="-122"/>
                  <a:cs typeface="Times New Roman" panose="02020603050405020304" charset="0"/>
                </a:rPr>
                <a:t>GPU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节点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通信</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latin typeface="Times New Roman" panose="02020603050405020304" charset="0"/>
                  <a:ea typeface="微软雅黑" panose="020B0503020204020204" pitchFamily="34" charset="-122"/>
                  <a:cs typeface="Times New Roman" panose="02020603050405020304" charset="0"/>
                </a:rPr>
                <a:t>PCIE/Ethernet</a:t>
              </a:r>
              <a:endParaRPr lang="zh-CN" altLang="en-US" dirty="0">
                <a:latin typeface="Times New Roman" panose="02020603050405020304" charset="0"/>
                <a:ea typeface="微软雅黑" panose="020B0503020204020204" pitchFamily="34" charset="-122"/>
                <a:cs typeface="Times New Roman" panose="02020603050405020304" charset="0"/>
              </a:endParaRPr>
            </a:p>
          </p:txBody>
        </p:sp>
      </p:grpSp>
      <p:grpSp>
        <p:nvGrpSpPr>
          <p:cNvPr id="13" name="组合 12">
            <a:extLst>
              <a:ext uri="{FF2B5EF4-FFF2-40B4-BE49-F238E27FC236}">
                <a16:creationId xmlns:a16="http://schemas.microsoft.com/office/drawing/2014/main" id="{169FDB20-B8FA-00AD-0DEE-CFAC6DC0D357}"/>
              </a:ext>
            </a:extLst>
          </p:cNvPr>
          <p:cNvGrpSpPr/>
          <p:nvPr/>
        </p:nvGrpSpPr>
        <p:grpSpPr>
          <a:xfrm>
            <a:off x="5249978" y="1170844"/>
            <a:ext cx="3882884" cy="2139672"/>
            <a:chOff x="5338198" y="1327188"/>
            <a:chExt cx="3882884" cy="2139672"/>
          </a:xfrm>
        </p:grpSpPr>
        <p:sp>
          <p:nvSpPr>
            <p:cNvPr id="14" name="文本框 13">
              <a:extLst>
                <a:ext uri="{FF2B5EF4-FFF2-40B4-BE49-F238E27FC236}">
                  <a16:creationId xmlns:a16="http://schemas.microsoft.com/office/drawing/2014/main" id="{248E47B4-45FF-B37C-27D4-7304204BD030}"/>
                </a:ext>
              </a:extLst>
            </p:cNvPr>
            <p:cNvSpPr txBox="1"/>
            <p:nvPr/>
          </p:nvSpPr>
          <p:spPr>
            <a:xfrm>
              <a:off x="5338198" y="1327188"/>
              <a:ext cx="1398359"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应用层</a:t>
              </a:r>
            </a:p>
          </p:txBody>
        </p:sp>
        <p:sp>
          <p:nvSpPr>
            <p:cNvPr id="15" name="文本框 14">
              <a:extLst>
                <a:ext uri="{FF2B5EF4-FFF2-40B4-BE49-F238E27FC236}">
                  <a16:creationId xmlns:a16="http://schemas.microsoft.com/office/drawing/2014/main" id="{7E0172BD-E35C-F046-3229-2FA976B5FA48}"/>
                </a:ext>
              </a:extLst>
            </p:cNvPr>
            <p:cNvSpPr txBox="1"/>
            <p:nvPr/>
          </p:nvSpPr>
          <p:spPr>
            <a:xfrm>
              <a:off x="5595675" y="1744314"/>
              <a:ext cx="3448934"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a:t>
              </a:r>
              <a:r>
                <a:rPr lang="en-US" altLang="zh-CN" dirty="0">
                  <a:latin typeface="Times New Roman" panose="02020603050405020304" charset="0"/>
                  <a:ea typeface="微软雅黑" panose="020B0503020204020204" pitchFamily="34" charset="-122"/>
                  <a:cs typeface="Times New Roman" panose="02020603050405020304" charset="0"/>
                </a:rPr>
                <a:t>ImageNet</a:t>
              </a:r>
              <a:r>
                <a:rPr lang="zh-CN" altLang="en-US" dirty="0">
                  <a:latin typeface="Times New Roman" panose="02020603050405020304" charset="0"/>
                  <a:ea typeface="微软雅黑" panose="020B0503020204020204" pitchFamily="34" charset="-122"/>
                  <a:cs typeface="Times New Roman" panose="02020603050405020304" charset="0"/>
                </a:rPr>
                <a:t>、</a:t>
              </a:r>
              <a:r>
                <a:rPr lang="en-US" altLang="zh-CN" dirty="0">
                  <a:latin typeface="Times New Roman" panose="02020603050405020304" charset="0"/>
                  <a:ea typeface="微软雅黑" panose="020B0503020204020204" pitchFamily="34" charset="-122"/>
                  <a:cs typeface="Times New Roman" panose="02020603050405020304" charset="0"/>
                </a:rPr>
                <a:t> CIFAR10 </a:t>
              </a:r>
              <a:r>
                <a:rPr lang="zh-CN" altLang="en-US" dirty="0">
                  <a:latin typeface="Times New Roman" panose="02020603050405020304" charset="0"/>
                  <a:ea typeface="微软雅黑" panose="020B0503020204020204" pitchFamily="34" charset="-122"/>
                  <a:cs typeface="Times New Roman" panose="02020603050405020304" charset="0"/>
                </a:rPr>
                <a:t>等</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a:t>
              </a:r>
            </a:p>
          </p:txBody>
        </p:sp>
        <p:sp>
          <p:nvSpPr>
            <p:cNvPr id="16" name="文本框 15">
              <a:extLst>
                <a:ext uri="{FF2B5EF4-FFF2-40B4-BE49-F238E27FC236}">
                  <a16:creationId xmlns:a16="http://schemas.microsoft.com/office/drawing/2014/main" id="{03A6F137-3193-B6E3-B8FE-EFA464520EEB}"/>
                </a:ext>
              </a:extLst>
            </p:cNvPr>
            <p:cNvSpPr txBox="1"/>
            <p:nvPr/>
          </p:nvSpPr>
          <p:spPr>
            <a:xfrm>
              <a:off x="5615608" y="2592453"/>
              <a:ext cx="3605474"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模型：</a:t>
              </a:r>
              <a:r>
                <a:rPr lang="en-US" altLang="zh-CN" dirty="0">
                  <a:latin typeface="Times New Roman" panose="02020603050405020304" charset="0"/>
                  <a:ea typeface="微软雅黑" panose="020B0503020204020204" pitchFamily="34" charset="-122"/>
                  <a:cs typeface="Times New Roman" panose="02020603050405020304" charset="0"/>
                </a:rPr>
                <a:t>VGG-16</a:t>
              </a:r>
              <a:r>
                <a:rPr lang="zh-CN" altLang="en-US" dirty="0">
                  <a:latin typeface="Times New Roman" panose="02020603050405020304" charset="0"/>
                  <a:ea typeface="微软雅黑" panose="020B0503020204020204" pitchFamily="34" charset="-122"/>
                  <a:cs typeface="Times New Roman" panose="02020603050405020304" charset="0"/>
                </a:rPr>
                <a:t>、</a:t>
              </a:r>
              <a:r>
                <a:rPr lang="en-US" altLang="zh-CN" dirty="0">
                  <a:latin typeface="Times New Roman" panose="02020603050405020304" charset="0"/>
                  <a:ea typeface="微软雅黑" panose="020B0503020204020204" pitchFamily="34" charset="-122"/>
                  <a:cs typeface="Times New Roman" panose="02020603050405020304" charset="0"/>
                </a:rPr>
                <a:t>Resnet-50</a:t>
              </a:r>
              <a:r>
                <a:rPr lang="zh-CN" altLang="en-US" dirty="0">
                  <a:latin typeface="Times New Roman" panose="02020603050405020304" charset="0"/>
                  <a:ea typeface="微软雅黑" panose="020B0503020204020204" pitchFamily="34" charset="-122"/>
                  <a:cs typeface="Times New Roman" panose="02020603050405020304" charset="0"/>
                </a:rPr>
                <a:t>、</a:t>
              </a:r>
              <a:r>
                <a:rPr lang="en-US" altLang="zh-CN" dirty="0">
                  <a:latin typeface="Times New Roman" panose="02020603050405020304" charset="0"/>
                  <a:ea typeface="微软雅黑" panose="020B0503020204020204" pitchFamily="34" charset="-122"/>
                  <a:cs typeface="Times New Roman" panose="02020603050405020304" charset="0"/>
                </a:rPr>
                <a:t>Inception V3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等模型</a:t>
              </a:r>
            </a:p>
          </p:txBody>
        </p:sp>
      </p:grpSp>
      <p:sp>
        <p:nvSpPr>
          <p:cNvPr id="17" name="矩形 16">
            <a:extLst>
              <a:ext uri="{FF2B5EF4-FFF2-40B4-BE49-F238E27FC236}">
                <a16:creationId xmlns:a16="http://schemas.microsoft.com/office/drawing/2014/main" id="{DC946244-A5B4-4DCC-59BE-29B832C1B580}"/>
              </a:ext>
            </a:extLst>
          </p:cNvPr>
          <p:cNvSpPr/>
          <p:nvPr/>
        </p:nvSpPr>
        <p:spPr>
          <a:xfrm>
            <a:off x="374246" y="3427153"/>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物理拓扑图</a:t>
            </a:r>
          </a:p>
        </p:txBody>
      </p:sp>
      <p:sp>
        <p:nvSpPr>
          <p:cNvPr id="18" name="文本框 17">
            <a:extLst>
              <a:ext uri="{FF2B5EF4-FFF2-40B4-BE49-F238E27FC236}">
                <a16:creationId xmlns:a16="http://schemas.microsoft.com/office/drawing/2014/main" id="{91ACD839-C066-3A0C-227B-CD6CD199D76C}"/>
              </a:ext>
            </a:extLst>
          </p:cNvPr>
          <p:cNvSpPr txBox="1"/>
          <p:nvPr/>
        </p:nvSpPr>
        <p:spPr>
          <a:xfrm>
            <a:off x="356371" y="895847"/>
            <a:ext cx="1398359"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神经网络图</a:t>
            </a:r>
          </a:p>
        </p:txBody>
      </p:sp>
      <p:grpSp>
        <p:nvGrpSpPr>
          <p:cNvPr id="19" name="组合 18">
            <a:extLst>
              <a:ext uri="{FF2B5EF4-FFF2-40B4-BE49-F238E27FC236}">
                <a16:creationId xmlns:a16="http://schemas.microsoft.com/office/drawing/2014/main" id="{6644779F-D062-ACE8-3ED1-42422978D1DD}"/>
              </a:ext>
            </a:extLst>
          </p:cNvPr>
          <p:cNvGrpSpPr/>
          <p:nvPr/>
        </p:nvGrpSpPr>
        <p:grpSpPr>
          <a:xfrm>
            <a:off x="296274" y="3855892"/>
            <a:ext cx="5168544" cy="2477115"/>
            <a:chOff x="824948" y="3634409"/>
            <a:chExt cx="6609523" cy="3223591"/>
          </a:xfrm>
        </p:grpSpPr>
        <p:sp>
          <p:nvSpPr>
            <p:cNvPr id="20" name="椭圆 19">
              <a:extLst>
                <a:ext uri="{FF2B5EF4-FFF2-40B4-BE49-F238E27FC236}">
                  <a16:creationId xmlns:a16="http://schemas.microsoft.com/office/drawing/2014/main" id="{8C34F6DD-8382-ABA9-8565-D8380C27D9B5}"/>
                </a:ext>
              </a:extLst>
            </p:cNvPr>
            <p:cNvSpPr/>
            <p:nvPr/>
          </p:nvSpPr>
          <p:spPr>
            <a:xfrm>
              <a:off x="824948" y="3681494"/>
              <a:ext cx="6609523" cy="3176506"/>
            </a:xfrm>
            <a:prstGeom prst="ellipse">
              <a:avLst/>
            </a:prstGeom>
            <a:noFill/>
            <a:ln w="2857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cxnSp>
          <p:nvCxnSpPr>
            <p:cNvPr id="21" name="肘形连接符 18">
              <a:extLst>
                <a:ext uri="{FF2B5EF4-FFF2-40B4-BE49-F238E27FC236}">
                  <a16:creationId xmlns:a16="http://schemas.microsoft.com/office/drawing/2014/main" id="{A7E8B1F5-A2F7-B417-6CC7-FBB0E5CD0869}"/>
                </a:ext>
              </a:extLst>
            </p:cNvPr>
            <p:cNvCxnSpPr>
              <a:stCxn id="41" idx="0"/>
              <a:endCxn id="33" idx="0"/>
            </p:cNvCxnSpPr>
            <p:nvPr/>
          </p:nvCxnSpPr>
          <p:spPr>
            <a:xfrm rot="5400000" flipH="1" flipV="1">
              <a:off x="4186866" y="3174447"/>
              <a:ext cx="12700" cy="2240942"/>
            </a:xfrm>
            <a:prstGeom prst="bentConnector3">
              <a:avLst>
                <a:gd name="adj1" fmla="val 18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B7C444D7-7069-848A-979C-3546D5FF21AA}"/>
                </a:ext>
              </a:extLst>
            </p:cNvPr>
            <p:cNvGrpSpPr/>
            <p:nvPr/>
          </p:nvGrpSpPr>
          <p:grpSpPr>
            <a:xfrm>
              <a:off x="2159126" y="4294918"/>
              <a:ext cx="1814537" cy="2087196"/>
              <a:chOff x="2208308" y="4283787"/>
              <a:chExt cx="1814537" cy="2087196"/>
            </a:xfrm>
          </p:grpSpPr>
          <p:sp>
            <p:nvSpPr>
              <p:cNvPr id="35" name="矩形 34">
                <a:extLst>
                  <a:ext uri="{FF2B5EF4-FFF2-40B4-BE49-F238E27FC236}">
                    <a16:creationId xmlns:a16="http://schemas.microsoft.com/office/drawing/2014/main" id="{36B4B442-7F81-A294-B422-FA39BD68C6A2}"/>
                  </a:ext>
                </a:extLst>
              </p:cNvPr>
              <p:cNvSpPr/>
              <p:nvPr/>
            </p:nvSpPr>
            <p:spPr>
              <a:xfrm>
                <a:off x="2696513" y="5083056"/>
                <a:ext cx="864704" cy="4075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charset="0"/>
                    <a:ea typeface="微软雅黑" panose="020B0503020204020204" pitchFamily="34" charset="-122"/>
                    <a:cs typeface="Times New Roman" panose="02020603050405020304" charset="0"/>
                  </a:rPr>
                  <a:t>CPU</a:t>
                </a:r>
              </a:p>
            </p:txBody>
          </p:sp>
          <p:sp>
            <p:nvSpPr>
              <p:cNvPr id="36" name="圆角矩形 34">
                <a:extLst>
                  <a:ext uri="{FF2B5EF4-FFF2-40B4-BE49-F238E27FC236}">
                    <a16:creationId xmlns:a16="http://schemas.microsoft.com/office/drawing/2014/main" id="{E78AB735-7257-00D3-281C-93C4CCF15C08}"/>
                  </a:ext>
                </a:extLst>
              </p:cNvPr>
              <p:cNvSpPr/>
              <p:nvPr/>
            </p:nvSpPr>
            <p:spPr>
              <a:xfrm>
                <a:off x="2245565" y="5854519"/>
                <a:ext cx="735495" cy="41744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accent4"/>
                    </a:solidFill>
                    <a:latin typeface="Times New Roman" panose="02020603050405020304" charset="0"/>
                    <a:ea typeface="微软雅黑" panose="020B0503020204020204" pitchFamily="34" charset="-122"/>
                    <a:cs typeface="Times New Roman" panose="02020603050405020304" charset="0"/>
                  </a:rPr>
                  <a:t>GPU0</a:t>
                </a:r>
              </a:p>
            </p:txBody>
          </p:sp>
          <p:sp>
            <p:nvSpPr>
              <p:cNvPr id="37" name="圆角矩形 35">
                <a:extLst>
                  <a:ext uri="{FF2B5EF4-FFF2-40B4-BE49-F238E27FC236}">
                    <a16:creationId xmlns:a16="http://schemas.microsoft.com/office/drawing/2014/main" id="{6EDD5DAB-1DC0-AE42-B979-69C95DFA8312}"/>
                  </a:ext>
                </a:extLst>
              </p:cNvPr>
              <p:cNvSpPr/>
              <p:nvPr/>
            </p:nvSpPr>
            <p:spPr>
              <a:xfrm>
                <a:off x="3276670" y="5854519"/>
                <a:ext cx="735495" cy="41744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accent6"/>
                    </a:solidFill>
                    <a:latin typeface="Times New Roman" panose="02020603050405020304" charset="0"/>
                    <a:ea typeface="微软雅黑" panose="020B0503020204020204" pitchFamily="34" charset="-122"/>
                    <a:cs typeface="Times New Roman" panose="02020603050405020304" charset="0"/>
                  </a:rPr>
                  <a:t>GPU1</a:t>
                </a:r>
              </a:p>
            </p:txBody>
          </p:sp>
          <p:cxnSp>
            <p:nvCxnSpPr>
              <p:cNvPr id="38" name="直接箭头连接符 37">
                <a:extLst>
                  <a:ext uri="{FF2B5EF4-FFF2-40B4-BE49-F238E27FC236}">
                    <a16:creationId xmlns:a16="http://schemas.microsoft.com/office/drawing/2014/main" id="{12440638-FBC1-F53A-4840-5D368DCE53B3}"/>
                  </a:ext>
                </a:extLst>
              </p:cNvPr>
              <p:cNvCxnSpPr>
                <a:stCxn id="35" idx="2"/>
                <a:endCxn id="36" idx="0"/>
              </p:cNvCxnSpPr>
              <p:nvPr/>
            </p:nvCxnSpPr>
            <p:spPr>
              <a:xfrm flipH="1">
                <a:off x="2613313" y="5490561"/>
                <a:ext cx="515552" cy="363958"/>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1CA14B7-8120-32D8-F3F7-D1E96A184396}"/>
                  </a:ext>
                </a:extLst>
              </p:cNvPr>
              <p:cNvCxnSpPr>
                <a:stCxn id="35" idx="2"/>
                <a:endCxn id="37" idx="0"/>
              </p:cNvCxnSpPr>
              <p:nvPr/>
            </p:nvCxnSpPr>
            <p:spPr>
              <a:xfrm>
                <a:off x="3128865" y="5490561"/>
                <a:ext cx="515553" cy="363958"/>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剪去单角的矩形 39">
                <a:extLst>
                  <a:ext uri="{FF2B5EF4-FFF2-40B4-BE49-F238E27FC236}">
                    <a16:creationId xmlns:a16="http://schemas.microsoft.com/office/drawing/2014/main" id="{62F9E871-EA93-3527-2899-C4C107BCD82E}"/>
                  </a:ext>
                </a:extLst>
              </p:cNvPr>
              <p:cNvSpPr/>
              <p:nvPr/>
            </p:nvSpPr>
            <p:spPr>
              <a:xfrm>
                <a:off x="2668205" y="4431694"/>
                <a:ext cx="937236" cy="303955"/>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Times New Roman" panose="02020603050405020304" charset="0"/>
                    <a:ea typeface="微软雅黑" panose="020B0503020204020204" pitchFamily="34" charset="-122"/>
                    <a:cs typeface="Times New Roman" panose="02020603050405020304" charset="0"/>
                  </a:rPr>
                  <a:t>memory</a:t>
                </a:r>
              </a:p>
            </p:txBody>
          </p:sp>
          <p:sp>
            <p:nvSpPr>
              <p:cNvPr id="41" name="流程图: 过程 40">
                <a:extLst>
                  <a:ext uri="{FF2B5EF4-FFF2-40B4-BE49-F238E27FC236}">
                    <a16:creationId xmlns:a16="http://schemas.microsoft.com/office/drawing/2014/main" id="{C218057B-5C27-B971-0F5E-73037DC6F761}"/>
                  </a:ext>
                </a:extLst>
              </p:cNvPr>
              <p:cNvSpPr/>
              <p:nvPr/>
            </p:nvSpPr>
            <p:spPr>
              <a:xfrm>
                <a:off x="2208308" y="4283787"/>
                <a:ext cx="1814537" cy="2087196"/>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2" name="直接箭头连接符 41">
                <a:extLst>
                  <a:ext uri="{FF2B5EF4-FFF2-40B4-BE49-F238E27FC236}">
                    <a16:creationId xmlns:a16="http://schemas.microsoft.com/office/drawing/2014/main" id="{4D4D0FC5-EDA5-1AD0-670E-8FFC4F9A5EFF}"/>
                  </a:ext>
                </a:extLst>
              </p:cNvPr>
              <p:cNvCxnSpPr>
                <a:stCxn id="40" idx="1"/>
                <a:endCxn id="35" idx="0"/>
              </p:cNvCxnSpPr>
              <p:nvPr/>
            </p:nvCxnSpPr>
            <p:spPr>
              <a:xfrm flipH="1">
                <a:off x="3128866" y="4735649"/>
                <a:ext cx="7957" cy="34740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6895EBD8-A7BC-9047-111A-E5B345B2B244}"/>
                </a:ext>
              </a:extLst>
            </p:cNvPr>
            <p:cNvGrpSpPr/>
            <p:nvPr/>
          </p:nvGrpSpPr>
          <p:grpSpPr>
            <a:xfrm>
              <a:off x="4378668" y="4294918"/>
              <a:ext cx="1857338" cy="2087196"/>
              <a:chOff x="5054552" y="4283787"/>
              <a:chExt cx="1857338" cy="2087196"/>
            </a:xfrm>
          </p:grpSpPr>
          <p:sp>
            <p:nvSpPr>
              <p:cNvPr id="27" name="矩形 26">
                <a:extLst>
                  <a:ext uri="{FF2B5EF4-FFF2-40B4-BE49-F238E27FC236}">
                    <a16:creationId xmlns:a16="http://schemas.microsoft.com/office/drawing/2014/main" id="{12AE53B1-F164-524D-94F8-423414BB187C}"/>
                  </a:ext>
                </a:extLst>
              </p:cNvPr>
              <p:cNvSpPr/>
              <p:nvPr/>
            </p:nvSpPr>
            <p:spPr>
              <a:xfrm>
                <a:off x="5558982" y="5083056"/>
                <a:ext cx="864704" cy="4075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charset="0"/>
                    <a:ea typeface="微软雅黑" panose="020B0503020204020204" pitchFamily="34" charset="-122"/>
                    <a:cs typeface="Times New Roman" panose="02020603050405020304" charset="0"/>
                  </a:rPr>
                  <a:t>CPU</a:t>
                </a:r>
              </a:p>
            </p:txBody>
          </p:sp>
          <p:sp>
            <p:nvSpPr>
              <p:cNvPr id="28" name="圆角矩形 25">
                <a:extLst>
                  <a:ext uri="{FF2B5EF4-FFF2-40B4-BE49-F238E27FC236}">
                    <a16:creationId xmlns:a16="http://schemas.microsoft.com/office/drawing/2014/main" id="{C42A0F3E-1476-C48D-ABFA-5B3E1586D180}"/>
                  </a:ext>
                </a:extLst>
              </p:cNvPr>
              <p:cNvSpPr/>
              <p:nvPr/>
            </p:nvSpPr>
            <p:spPr>
              <a:xfrm>
                <a:off x="5108034" y="5830694"/>
                <a:ext cx="735495" cy="41744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accent4"/>
                    </a:solidFill>
                    <a:latin typeface="Times New Roman" panose="02020603050405020304" charset="0"/>
                    <a:ea typeface="微软雅黑" panose="020B0503020204020204" pitchFamily="34" charset="-122"/>
                    <a:cs typeface="Times New Roman" panose="02020603050405020304" charset="0"/>
                  </a:rPr>
                  <a:t>GPU2</a:t>
                </a:r>
              </a:p>
            </p:txBody>
          </p:sp>
          <p:sp>
            <p:nvSpPr>
              <p:cNvPr id="29" name="圆角矩形 26">
                <a:extLst>
                  <a:ext uri="{FF2B5EF4-FFF2-40B4-BE49-F238E27FC236}">
                    <a16:creationId xmlns:a16="http://schemas.microsoft.com/office/drawing/2014/main" id="{161A6D0E-6424-5A82-B3D8-B06F130C7FBA}"/>
                  </a:ext>
                </a:extLst>
              </p:cNvPr>
              <p:cNvSpPr/>
              <p:nvPr/>
            </p:nvSpPr>
            <p:spPr>
              <a:xfrm>
                <a:off x="6139139" y="5830694"/>
                <a:ext cx="735495" cy="41744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accent6"/>
                    </a:solidFill>
                    <a:latin typeface="Times New Roman" panose="02020603050405020304" charset="0"/>
                    <a:ea typeface="微软雅黑" panose="020B0503020204020204" pitchFamily="34" charset="-122"/>
                    <a:cs typeface="Times New Roman" panose="02020603050405020304" charset="0"/>
                  </a:rPr>
                  <a:t>GPU3</a:t>
                </a:r>
              </a:p>
            </p:txBody>
          </p:sp>
          <p:cxnSp>
            <p:nvCxnSpPr>
              <p:cNvPr id="30" name="直接箭头连接符 29">
                <a:extLst>
                  <a:ext uri="{FF2B5EF4-FFF2-40B4-BE49-F238E27FC236}">
                    <a16:creationId xmlns:a16="http://schemas.microsoft.com/office/drawing/2014/main" id="{6AAC4B83-10F0-82E0-D26D-6B9F9D90F783}"/>
                  </a:ext>
                </a:extLst>
              </p:cNvPr>
              <p:cNvCxnSpPr>
                <a:stCxn id="27" idx="2"/>
                <a:endCxn id="28" idx="0"/>
              </p:cNvCxnSpPr>
              <p:nvPr/>
            </p:nvCxnSpPr>
            <p:spPr>
              <a:xfrm flipH="1">
                <a:off x="5475782" y="5490561"/>
                <a:ext cx="515552" cy="340133"/>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524AD43-6D91-09C4-29EC-A859D90EDE69}"/>
                  </a:ext>
                </a:extLst>
              </p:cNvPr>
              <p:cNvCxnSpPr>
                <a:stCxn id="27" idx="2"/>
                <a:endCxn id="29" idx="0"/>
              </p:cNvCxnSpPr>
              <p:nvPr/>
            </p:nvCxnSpPr>
            <p:spPr>
              <a:xfrm>
                <a:off x="5991334" y="5490561"/>
                <a:ext cx="515553" cy="340133"/>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剪去单角的矩形 30">
                <a:extLst>
                  <a:ext uri="{FF2B5EF4-FFF2-40B4-BE49-F238E27FC236}">
                    <a16:creationId xmlns:a16="http://schemas.microsoft.com/office/drawing/2014/main" id="{5272A950-034A-A28B-23CA-36B0F0ED6440}"/>
                  </a:ext>
                </a:extLst>
              </p:cNvPr>
              <p:cNvSpPr/>
              <p:nvPr/>
            </p:nvSpPr>
            <p:spPr>
              <a:xfrm>
                <a:off x="5520003" y="4442579"/>
                <a:ext cx="947905" cy="233951"/>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Times New Roman" panose="02020603050405020304" charset="0"/>
                    <a:ea typeface="微软雅黑" panose="020B0503020204020204" pitchFamily="34" charset="-122"/>
                    <a:cs typeface="Times New Roman" panose="02020603050405020304" charset="0"/>
                  </a:rPr>
                  <a:t>memory</a:t>
                </a:r>
              </a:p>
            </p:txBody>
          </p:sp>
          <p:sp>
            <p:nvSpPr>
              <p:cNvPr id="33" name="流程图: 过程 32">
                <a:extLst>
                  <a:ext uri="{FF2B5EF4-FFF2-40B4-BE49-F238E27FC236}">
                    <a16:creationId xmlns:a16="http://schemas.microsoft.com/office/drawing/2014/main" id="{AE484F21-F400-7CCB-9539-85E151984F53}"/>
                  </a:ext>
                </a:extLst>
              </p:cNvPr>
              <p:cNvSpPr/>
              <p:nvPr/>
            </p:nvSpPr>
            <p:spPr>
              <a:xfrm>
                <a:off x="5054552" y="4283787"/>
                <a:ext cx="1857338" cy="2087196"/>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9B5F0526-BECE-8901-CA27-C2F80C3FCAD6}"/>
                  </a:ext>
                </a:extLst>
              </p:cNvPr>
              <p:cNvCxnSpPr>
                <a:stCxn id="32" idx="1"/>
                <a:endCxn id="27" idx="0"/>
              </p:cNvCxnSpPr>
              <p:nvPr/>
            </p:nvCxnSpPr>
            <p:spPr>
              <a:xfrm flipH="1">
                <a:off x="5991334" y="4676530"/>
                <a:ext cx="2622" cy="40652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D538564A-4393-080F-AD54-FBE193A9E4A2}"/>
                </a:ext>
              </a:extLst>
            </p:cNvPr>
            <p:cNvSpPr txBox="1"/>
            <p:nvPr/>
          </p:nvSpPr>
          <p:spPr>
            <a:xfrm>
              <a:off x="3512035" y="3634409"/>
              <a:ext cx="1411347" cy="440577"/>
            </a:xfrm>
            <a:prstGeom prst="rect">
              <a:avLst/>
            </a:prstGeom>
            <a:noFill/>
          </p:spPr>
          <p:txBody>
            <a:bodyPr wrap="square" rtlCol="0">
              <a:spAutoFit/>
            </a:bodyPr>
            <a:lstStyle/>
            <a:p>
              <a:r>
                <a:rPr lang="en-US" altLang="zh-CN" sz="1600" dirty="0">
                  <a:latin typeface="Times New Roman" panose="02020603050405020304" charset="0"/>
                  <a:ea typeface="微软雅黑" panose="020B0503020204020204" pitchFamily="34" charset="-122"/>
                  <a:cs typeface="Times New Roman" panose="02020603050405020304" charset="0"/>
                </a:rPr>
                <a:t>Network</a:t>
              </a:r>
            </a:p>
          </p:txBody>
        </p:sp>
        <p:sp>
          <p:nvSpPr>
            <p:cNvPr id="25" name="文本框 24">
              <a:extLst>
                <a:ext uri="{FF2B5EF4-FFF2-40B4-BE49-F238E27FC236}">
                  <a16:creationId xmlns:a16="http://schemas.microsoft.com/office/drawing/2014/main" id="{5A123FA5-418D-5F26-7918-FF0897CD4109}"/>
                </a:ext>
              </a:extLst>
            </p:cNvPr>
            <p:cNvSpPr txBox="1"/>
            <p:nvPr/>
          </p:nvSpPr>
          <p:spPr>
            <a:xfrm>
              <a:off x="2684967" y="6303201"/>
              <a:ext cx="1304983" cy="480630"/>
            </a:xfrm>
            <a:prstGeom prst="rect">
              <a:avLst/>
            </a:prstGeom>
            <a:noFill/>
          </p:spPr>
          <p:txBody>
            <a:bodyPr wrap="square" rtlCol="0">
              <a:spAutoFit/>
            </a:bodyPr>
            <a:lstStyle/>
            <a:p>
              <a:r>
                <a:rPr lang="en-US" altLang="zh-CN" dirty="0">
                  <a:latin typeface="Times New Roman" panose="02020603050405020304" charset="0"/>
                  <a:ea typeface="微软雅黑" panose="020B0503020204020204" pitchFamily="34" charset="-122"/>
                  <a:cs typeface="Times New Roman" panose="02020603050405020304" charset="0"/>
                </a:rPr>
                <a:t>Node 1</a:t>
              </a:r>
            </a:p>
          </p:txBody>
        </p:sp>
        <p:sp>
          <p:nvSpPr>
            <p:cNvPr id="26" name="文本框 25">
              <a:extLst>
                <a:ext uri="{FF2B5EF4-FFF2-40B4-BE49-F238E27FC236}">
                  <a16:creationId xmlns:a16="http://schemas.microsoft.com/office/drawing/2014/main" id="{BE33E45D-2D9C-8C76-A608-DDCC1CD4755E}"/>
                </a:ext>
              </a:extLst>
            </p:cNvPr>
            <p:cNvSpPr txBox="1"/>
            <p:nvPr/>
          </p:nvSpPr>
          <p:spPr>
            <a:xfrm>
              <a:off x="4655349" y="6315721"/>
              <a:ext cx="1304983" cy="480630"/>
            </a:xfrm>
            <a:prstGeom prst="rect">
              <a:avLst/>
            </a:prstGeom>
            <a:noFill/>
          </p:spPr>
          <p:txBody>
            <a:bodyPr wrap="square" rtlCol="0">
              <a:spAutoFit/>
            </a:bodyPr>
            <a:lstStyle/>
            <a:p>
              <a:r>
                <a:rPr lang="en-US" altLang="zh-CN" dirty="0">
                  <a:latin typeface="Times New Roman" panose="02020603050405020304" charset="0"/>
                  <a:ea typeface="微软雅黑" panose="020B0503020204020204" pitchFamily="34" charset="-122"/>
                  <a:cs typeface="Times New Roman" panose="02020603050405020304" charset="0"/>
                </a:rPr>
                <a:t>Node 2</a:t>
              </a:r>
            </a:p>
          </p:txBody>
        </p:sp>
      </p:grpSp>
      <p:pic>
        <p:nvPicPr>
          <p:cNvPr id="43" name="图片 42">
            <a:extLst>
              <a:ext uri="{FF2B5EF4-FFF2-40B4-BE49-F238E27FC236}">
                <a16:creationId xmlns:a16="http://schemas.microsoft.com/office/drawing/2014/main" id="{AEF8B3E8-D209-14E0-6764-EC8A48DCA27C}"/>
              </a:ext>
            </a:extLst>
          </p:cNvPr>
          <p:cNvPicPr>
            <a:picLocks noChangeAspect="1"/>
          </p:cNvPicPr>
          <p:nvPr/>
        </p:nvPicPr>
        <p:blipFill>
          <a:blip r:embed="rId3"/>
          <a:stretch>
            <a:fillRect/>
          </a:stretch>
        </p:blipFill>
        <p:spPr>
          <a:xfrm>
            <a:off x="504767" y="1457534"/>
            <a:ext cx="4646350" cy="1356284"/>
          </a:xfrm>
          <a:prstGeom prst="rect">
            <a:avLst/>
          </a:prstGeom>
        </p:spPr>
      </p:pic>
      <p:sp>
        <p:nvSpPr>
          <p:cNvPr id="44" name="下箭头 43">
            <a:extLst>
              <a:ext uri="{FF2B5EF4-FFF2-40B4-BE49-F238E27FC236}">
                <a16:creationId xmlns:a16="http://schemas.microsoft.com/office/drawing/2014/main" id="{8CCED213-D00D-9B29-53EE-62A15FCE2781}"/>
              </a:ext>
            </a:extLst>
          </p:cNvPr>
          <p:cNvSpPr/>
          <p:nvPr/>
        </p:nvSpPr>
        <p:spPr>
          <a:xfrm>
            <a:off x="2625770" y="3063644"/>
            <a:ext cx="509555" cy="465293"/>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4031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27</a:t>
            </a:fld>
            <a:endParaRPr lang="zh-CN" altLang="en-US"/>
          </a:p>
        </p:txBody>
      </p:sp>
      <p:sp>
        <p:nvSpPr>
          <p:cNvPr id="3" name="标题 2">
            <a:extLst>
              <a:ext uri="{FF2B5EF4-FFF2-40B4-BE49-F238E27FC236}">
                <a16:creationId xmlns:a16="http://schemas.microsoft.com/office/drawing/2014/main" id="{06724B63-7E67-2222-1A0F-D13C0146B4BD}"/>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提纲</a:t>
            </a:r>
            <a:endParaRPr lang="zh-CN" altLang="en-US" dirty="0"/>
          </a:p>
        </p:txBody>
      </p:sp>
      <p:grpSp>
        <p:nvGrpSpPr>
          <p:cNvPr id="64" name="组合 63">
            <a:extLst>
              <a:ext uri="{FF2B5EF4-FFF2-40B4-BE49-F238E27FC236}">
                <a16:creationId xmlns:a16="http://schemas.microsoft.com/office/drawing/2014/main" id="{A123CDE2-2DAE-404B-B3BD-41E67B131C0F}"/>
              </a:ext>
            </a:extLst>
          </p:cNvPr>
          <p:cNvGrpSpPr/>
          <p:nvPr/>
        </p:nvGrpSpPr>
        <p:grpSpPr>
          <a:xfrm>
            <a:off x="2131902" y="1681394"/>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65000"/>
                      <a:lumOff val="35000"/>
                    </a:schemeClr>
                  </a:solidFill>
                  <a:latin typeface="思源黑体 CN" panose="020B0500000000000000" pitchFamily="34" charset="-122"/>
                  <a:ea typeface="思源黑体 CN" panose="020B0500000000000000" pitchFamily="34" charset="-122"/>
                  <a:cs typeface="+mn-ea"/>
                </a:rPr>
                <a:t>研究背景、研究现状</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692576"/>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65000"/>
                      <a:lumOff val="35000"/>
                    </a:schemeClr>
                  </a:solidFill>
                  <a:latin typeface="思源黑体 CN" panose="020B0500000000000000" pitchFamily="34" charset="-122"/>
                  <a:ea typeface="思源黑体 CN" panose="020B0500000000000000" pitchFamily="34" charset="-122"/>
                  <a:cs typeface="+mn-ea"/>
                </a:rPr>
                <a:t>研究目标、研究内容</a:t>
              </a: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03758"/>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65000"/>
                      <a:lumOff val="35000"/>
                    </a:schemeClr>
                  </a:solidFill>
                  <a:latin typeface="思源黑体 CN" panose="020B0500000000000000" pitchFamily="34" charset="-122"/>
                  <a:ea typeface="思源黑体 CN" panose="020B0500000000000000" pitchFamily="34" charset="-122"/>
                  <a:cs typeface="+mn-ea"/>
                </a:rPr>
                <a:t>技术路线、系统实现</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14940"/>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预期成果、进度安排</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55861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28</a:t>
            </a:fld>
            <a:endParaRPr lang="zh-CN" altLang="en-US"/>
          </a:p>
        </p:txBody>
      </p:sp>
      <p:sp>
        <p:nvSpPr>
          <p:cNvPr id="3" name="标题 2">
            <a:extLst>
              <a:ext uri="{FF2B5EF4-FFF2-40B4-BE49-F238E27FC236}">
                <a16:creationId xmlns:a16="http://schemas.microsoft.com/office/drawing/2014/main" id="{85FEA0BA-55B0-DD5E-65F7-0BC87C25F9E8}"/>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预期成果</a:t>
            </a:r>
            <a:endParaRPr lang="zh-CN" altLang="en-US" dirty="0"/>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3259295" cy="523220"/>
          </a:xfrm>
          <a:prstGeom prst="rect">
            <a:avLst/>
          </a:prstGeom>
          <a:noFill/>
        </p:spPr>
        <p:txBody>
          <a:bodyPr wrap="square" rtlCol="0">
            <a:spAutoFit/>
          </a:bodyPr>
          <a:lstStyle/>
          <a:p>
            <a:pPr>
              <a:lnSpc>
                <a:spcPct val="100000"/>
              </a:lnSpc>
            </a:pP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40EC3DA9-62A6-4F34-AF9A-8226A7C090BE}"/>
              </a:ext>
            </a:extLst>
          </p:cNvPr>
          <p:cNvSpPr/>
          <p:nvPr/>
        </p:nvSpPr>
        <p:spPr>
          <a:xfrm>
            <a:off x="288549" y="1458712"/>
            <a:ext cx="1636630" cy="540912"/>
          </a:xfrm>
          <a:prstGeom prst="rect">
            <a:avLst/>
          </a:prstGeom>
          <a:solidFill>
            <a:srgbClr val="004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理论成果</a:t>
            </a:r>
          </a:p>
        </p:txBody>
      </p:sp>
      <p:sp>
        <p:nvSpPr>
          <p:cNvPr id="5" name="矩形 4">
            <a:extLst>
              <a:ext uri="{FF2B5EF4-FFF2-40B4-BE49-F238E27FC236}">
                <a16:creationId xmlns:a16="http://schemas.microsoft.com/office/drawing/2014/main" id="{DAA77265-B46E-4E07-9DB9-80D4B21A4DC7}"/>
              </a:ext>
            </a:extLst>
          </p:cNvPr>
          <p:cNvSpPr/>
          <p:nvPr/>
        </p:nvSpPr>
        <p:spPr>
          <a:xfrm>
            <a:off x="288549" y="2888088"/>
            <a:ext cx="1636630" cy="540912"/>
          </a:xfrm>
          <a:prstGeom prst="rect">
            <a:avLst/>
          </a:prstGeom>
          <a:solidFill>
            <a:srgbClr val="004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系统成果</a:t>
            </a:r>
          </a:p>
        </p:txBody>
      </p:sp>
      <p:sp>
        <p:nvSpPr>
          <p:cNvPr id="6" name="矩形 5">
            <a:extLst>
              <a:ext uri="{FF2B5EF4-FFF2-40B4-BE49-F238E27FC236}">
                <a16:creationId xmlns:a16="http://schemas.microsoft.com/office/drawing/2014/main" id="{A3722321-2BD1-4354-ADEE-CCFBC5AA8192}"/>
              </a:ext>
            </a:extLst>
          </p:cNvPr>
          <p:cNvSpPr/>
          <p:nvPr/>
        </p:nvSpPr>
        <p:spPr>
          <a:xfrm>
            <a:off x="288549" y="4889585"/>
            <a:ext cx="1636630" cy="540912"/>
          </a:xfrm>
          <a:prstGeom prst="rect">
            <a:avLst/>
          </a:prstGeom>
          <a:solidFill>
            <a:srgbClr val="004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成果形式</a:t>
            </a:r>
          </a:p>
        </p:txBody>
      </p:sp>
      <p:grpSp>
        <p:nvGrpSpPr>
          <p:cNvPr id="7" name="组合 6">
            <a:extLst>
              <a:ext uri="{FF2B5EF4-FFF2-40B4-BE49-F238E27FC236}">
                <a16:creationId xmlns:a16="http://schemas.microsoft.com/office/drawing/2014/main" id="{8A04F083-B430-4395-8605-79F291C38D5C}"/>
              </a:ext>
            </a:extLst>
          </p:cNvPr>
          <p:cNvGrpSpPr/>
          <p:nvPr/>
        </p:nvGrpSpPr>
        <p:grpSpPr>
          <a:xfrm>
            <a:off x="3030785" y="1179194"/>
            <a:ext cx="5726716" cy="1159098"/>
            <a:chOff x="3992451" y="1159099"/>
            <a:chExt cx="6516710" cy="1159098"/>
          </a:xfrm>
        </p:grpSpPr>
        <p:sp>
          <p:nvSpPr>
            <p:cNvPr id="8" name="矩形 7">
              <a:extLst>
                <a:ext uri="{FF2B5EF4-FFF2-40B4-BE49-F238E27FC236}">
                  <a16:creationId xmlns:a16="http://schemas.microsoft.com/office/drawing/2014/main" id="{B016F133-AA4B-48D3-B60C-42CC84BFB3DF}"/>
                </a:ext>
              </a:extLst>
            </p:cNvPr>
            <p:cNvSpPr/>
            <p:nvPr/>
          </p:nvSpPr>
          <p:spPr>
            <a:xfrm>
              <a:off x="3992451" y="1159099"/>
              <a:ext cx="6516710" cy="1159098"/>
            </a:xfrm>
            <a:prstGeom prst="rect">
              <a:avLst/>
            </a:prstGeom>
            <a:noFill/>
            <a:ln w="28575">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ABC895-D56D-4F7E-B520-3E4359CE4545}"/>
                </a:ext>
              </a:extLst>
            </p:cNvPr>
            <p:cNvSpPr txBox="1"/>
            <p:nvPr/>
          </p:nvSpPr>
          <p:spPr>
            <a:xfrm>
              <a:off x="4092263" y="1258657"/>
              <a:ext cx="6207616" cy="400110"/>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基于子图划分的任务放置算法</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D214C875-8119-4C7F-AED1-38237864EC7F}"/>
                </a:ext>
              </a:extLst>
            </p:cNvPr>
            <p:cNvSpPr txBox="1"/>
            <p:nvPr/>
          </p:nvSpPr>
          <p:spPr>
            <a:xfrm>
              <a:off x="4092263" y="1746568"/>
              <a:ext cx="6098146" cy="400110"/>
            </a:xfrm>
            <a:prstGeom prst="rect">
              <a:avLst/>
            </a:prstGeom>
            <a:noFill/>
          </p:spPr>
          <p:txBody>
            <a:bodyPr wrap="square">
              <a:spAutoFit/>
            </a:bodyPr>
            <a:lstStyle/>
            <a:p>
              <a:pPr marL="342900" lvl="0" indent="-342900" algn="just">
                <a:buFont typeface="Wingdings" panose="05000000000000000000" pitchFamily="2" charset="2"/>
                <a:buChar char="Ø"/>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基于冻结训练的收敛加速机</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制</a:t>
              </a:r>
            </a:p>
          </p:txBody>
        </p:sp>
      </p:grpSp>
      <p:sp>
        <p:nvSpPr>
          <p:cNvPr id="12" name="矩形 11">
            <a:extLst>
              <a:ext uri="{FF2B5EF4-FFF2-40B4-BE49-F238E27FC236}">
                <a16:creationId xmlns:a16="http://schemas.microsoft.com/office/drawing/2014/main" id="{ECC8AD23-A789-49CA-B7DB-092D7D01048E}"/>
              </a:ext>
            </a:extLst>
          </p:cNvPr>
          <p:cNvSpPr/>
          <p:nvPr/>
        </p:nvSpPr>
        <p:spPr>
          <a:xfrm>
            <a:off x="3030785" y="2551088"/>
            <a:ext cx="5726716" cy="1428481"/>
          </a:xfrm>
          <a:prstGeom prst="rect">
            <a:avLst/>
          </a:prstGeom>
          <a:noFill/>
          <a:ln w="28575">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62F4047-37E2-4320-B89A-073B095ACAEE}"/>
              </a:ext>
            </a:extLst>
          </p:cNvPr>
          <p:cNvSpPr txBox="1"/>
          <p:nvPr/>
        </p:nvSpPr>
        <p:spPr>
          <a:xfrm>
            <a:off x="3030785" y="2662384"/>
            <a:ext cx="5542804" cy="1193596"/>
          </a:xfrm>
          <a:prstGeom prst="rect">
            <a:avLst/>
          </a:prstGeom>
          <a:noFill/>
        </p:spPr>
        <p:txBody>
          <a:bodyPr wrap="square">
            <a:spAutoFit/>
          </a:bodyPr>
          <a:lstStyle/>
          <a:p>
            <a:pPr algn="just">
              <a:lnSpc>
                <a:spcPct val="125000"/>
              </a:lnSpc>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根据模块功能划分，在异构</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GPU</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集群中设计和实现流水线混合并行训练优化系统，保障流水线的负载均衡与通信最优，加快模型训练收敛速度</a:t>
            </a:r>
          </a:p>
        </p:txBody>
      </p:sp>
      <p:sp>
        <p:nvSpPr>
          <p:cNvPr id="14" name="矩形 13">
            <a:extLst>
              <a:ext uri="{FF2B5EF4-FFF2-40B4-BE49-F238E27FC236}">
                <a16:creationId xmlns:a16="http://schemas.microsoft.com/office/drawing/2014/main" id="{458078D1-4690-40F8-A243-E12CEE007F5D}"/>
              </a:ext>
            </a:extLst>
          </p:cNvPr>
          <p:cNvSpPr/>
          <p:nvPr/>
        </p:nvSpPr>
        <p:spPr>
          <a:xfrm>
            <a:off x="3030785" y="4279770"/>
            <a:ext cx="5726716" cy="1838226"/>
          </a:xfrm>
          <a:prstGeom prst="rect">
            <a:avLst/>
          </a:prstGeom>
          <a:noFill/>
          <a:ln w="28575">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4BCF8F9-581E-43CE-8546-27A48D0EAC32}"/>
              </a:ext>
            </a:extLst>
          </p:cNvPr>
          <p:cNvSpPr txBox="1"/>
          <p:nvPr/>
        </p:nvSpPr>
        <p:spPr>
          <a:xfrm>
            <a:off x="3118497" y="5425621"/>
            <a:ext cx="5568303" cy="424155"/>
          </a:xfrm>
          <a:prstGeom prst="rect">
            <a:avLst/>
          </a:prstGeom>
          <a:noFill/>
        </p:spPr>
        <p:txBody>
          <a:bodyPr wrap="square">
            <a:spAutoFit/>
          </a:bodyPr>
          <a:lstStyle/>
          <a:p>
            <a:pPr marL="342900" indent="-342900" algn="just">
              <a:lnSpc>
                <a:spcPct val="125000"/>
              </a:lnSpc>
              <a:buFont typeface="Wingdings" panose="05000000000000000000" pitchFamily="2" charset="2"/>
              <a:buChar char="Ø"/>
            </a:pP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异构</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GPU</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集群中流水线混合并行训练优化系统</a:t>
            </a:r>
          </a:p>
        </p:txBody>
      </p:sp>
      <p:sp>
        <p:nvSpPr>
          <p:cNvPr id="16" name="文本框 15">
            <a:extLst>
              <a:ext uri="{FF2B5EF4-FFF2-40B4-BE49-F238E27FC236}">
                <a16:creationId xmlns:a16="http://schemas.microsoft.com/office/drawing/2014/main" id="{91E52F2E-5806-473A-BD47-05B4069DA279}"/>
              </a:ext>
            </a:extLst>
          </p:cNvPr>
          <p:cNvSpPr txBox="1"/>
          <p:nvPr/>
        </p:nvSpPr>
        <p:spPr>
          <a:xfrm>
            <a:off x="3097578" y="4454696"/>
            <a:ext cx="5476011" cy="808876"/>
          </a:xfrm>
          <a:prstGeom prst="rect">
            <a:avLst/>
          </a:prstGeom>
          <a:noFill/>
        </p:spPr>
        <p:txBody>
          <a:bodyPr wrap="square">
            <a:spAutoFit/>
          </a:bodyPr>
          <a:lstStyle/>
          <a:p>
            <a:pPr marL="342900" lvl="0" indent="-342900" algn="just">
              <a:lnSpc>
                <a:spcPct val="125000"/>
              </a:lnSpc>
              <a:buFont typeface="Wingdings" panose="05000000000000000000" pitchFamily="2" charset="2"/>
              <a:buChar char="Ø"/>
            </a:pPr>
            <a:r>
              <a:rPr lang="zh-CN" altLang="zh-CN" sz="2000" kern="100">
                <a:latin typeface="黑体" panose="02010609060101010101" pitchFamily="49" charset="-122"/>
                <a:ea typeface="黑体" panose="02010609060101010101" pitchFamily="49" charset="-122"/>
                <a:cs typeface="Times New Roman" panose="02020603050405020304" pitchFamily="18" charset="0"/>
              </a:rPr>
              <a:t>在国内外核心期刊或学术会议上发表学术论文</a:t>
            </a:r>
            <a:r>
              <a:rPr lang="en-US" altLang="zh-CN" sz="2000" kern="100">
                <a:latin typeface="黑体" panose="02010609060101010101" pitchFamily="49" charset="-122"/>
                <a:ea typeface="黑体" panose="02010609060101010101" pitchFamily="49" charset="-122"/>
                <a:cs typeface="Times New Roman" panose="02020603050405020304" pitchFamily="18" charset="0"/>
              </a:rPr>
              <a:t>1-2</a:t>
            </a:r>
            <a:r>
              <a:rPr lang="zh-CN" altLang="zh-CN" sz="2000" kern="100">
                <a:latin typeface="黑体" panose="02010609060101010101" pitchFamily="49" charset="-122"/>
                <a:ea typeface="黑体" panose="02010609060101010101" pitchFamily="49" charset="-122"/>
                <a:cs typeface="Times New Roman" panose="02020603050405020304" pitchFamily="18" charset="0"/>
              </a:rPr>
              <a:t>篇以及专利</a:t>
            </a:r>
            <a:r>
              <a:rPr lang="en-US" altLang="zh-CN" sz="2000" kern="100">
                <a:latin typeface="黑体" panose="02010609060101010101" pitchFamily="49" charset="-122"/>
                <a:ea typeface="黑体" panose="02010609060101010101" pitchFamily="49" charset="-122"/>
                <a:cs typeface="Times New Roman" panose="02020603050405020304" pitchFamily="18" charset="0"/>
              </a:rPr>
              <a:t>1-2</a:t>
            </a:r>
            <a:r>
              <a:rPr lang="zh-CN" altLang="zh-CN" sz="2000" kern="100">
                <a:latin typeface="黑体" panose="02010609060101010101" pitchFamily="49" charset="-122"/>
                <a:ea typeface="黑体" panose="02010609060101010101" pitchFamily="49" charset="-122"/>
                <a:cs typeface="Times New Roman" panose="02020603050405020304" pitchFamily="18" charset="0"/>
              </a:rPr>
              <a:t>项</a:t>
            </a:r>
            <a:endParaRPr lang="zh-CN"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箭头: 右 16">
            <a:extLst>
              <a:ext uri="{FF2B5EF4-FFF2-40B4-BE49-F238E27FC236}">
                <a16:creationId xmlns:a16="http://schemas.microsoft.com/office/drawing/2014/main" id="{B4E885A9-E42B-44E0-9C99-51E621F3B544}"/>
              </a:ext>
            </a:extLst>
          </p:cNvPr>
          <p:cNvSpPr/>
          <p:nvPr/>
        </p:nvSpPr>
        <p:spPr>
          <a:xfrm>
            <a:off x="2131452" y="1558567"/>
            <a:ext cx="759853" cy="36016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36DB196E-FDF6-4322-8165-E57C91B34FC3}"/>
              </a:ext>
            </a:extLst>
          </p:cNvPr>
          <p:cNvSpPr/>
          <p:nvPr/>
        </p:nvSpPr>
        <p:spPr>
          <a:xfrm>
            <a:off x="2131452" y="2978463"/>
            <a:ext cx="759853" cy="36016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75E18217-63E9-4494-8FE4-2D1A42B61659}"/>
              </a:ext>
            </a:extLst>
          </p:cNvPr>
          <p:cNvSpPr/>
          <p:nvPr/>
        </p:nvSpPr>
        <p:spPr>
          <a:xfrm>
            <a:off x="2131452" y="4979960"/>
            <a:ext cx="759853" cy="360162"/>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990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29</a:t>
            </a:fld>
            <a:endParaRPr lang="zh-CN" altLang="en-US"/>
          </a:p>
        </p:txBody>
      </p:sp>
      <p:sp>
        <p:nvSpPr>
          <p:cNvPr id="5" name="标题 4">
            <a:extLst>
              <a:ext uri="{FF2B5EF4-FFF2-40B4-BE49-F238E27FC236}">
                <a16:creationId xmlns:a16="http://schemas.microsoft.com/office/drawing/2014/main" id="{2E84C9CB-EA44-79A2-F392-3C5C22020C5B}"/>
              </a:ext>
            </a:extLst>
          </p:cNvPr>
          <p:cNvSpPr>
            <a:spLocks noGrp="1"/>
          </p:cNvSpPr>
          <p:nvPr>
            <p:ph type="title"/>
          </p:nvPr>
        </p:nvSpPr>
        <p:spPr/>
        <p:txBody>
          <a:bodyPr>
            <a:normAutofit/>
          </a:bodyPr>
          <a:lstStyle/>
          <a:p>
            <a:r>
              <a:rPr lang="zh-CN" altLang="en-US" sz="2800" b="1" spc="200" dirty="0">
                <a:solidFill>
                  <a:schemeClr val="bg1"/>
                </a:solidFill>
                <a:latin typeface="Calibri" panose="020F0502020204030204" pitchFamily="34" charset="0"/>
                <a:ea typeface="微软雅黑" panose="020B0503020204020204" pitchFamily="34" charset="-122"/>
              </a:rPr>
              <a:t>进度安排</a:t>
            </a:r>
            <a:endParaRPr lang="zh-CN" altLang="en-US" dirty="0"/>
          </a:p>
        </p:txBody>
      </p:sp>
      <p:sp>
        <p:nvSpPr>
          <p:cNvPr id="4" name="内容占位符 2">
            <a:extLst>
              <a:ext uri="{FF2B5EF4-FFF2-40B4-BE49-F238E27FC236}">
                <a16:creationId xmlns:a16="http://schemas.microsoft.com/office/drawing/2014/main" id="{4A58CA21-1307-4DFE-A648-5C4283C9B865}"/>
              </a:ext>
            </a:extLst>
          </p:cNvPr>
          <p:cNvSpPr txBox="1">
            <a:spLocks/>
          </p:cNvSpPr>
          <p:nvPr/>
        </p:nvSpPr>
        <p:spPr>
          <a:xfrm>
            <a:off x="681467" y="1266288"/>
            <a:ext cx="7366978" cy="35901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2022</a:t>
            </a:r>
            <a:r>
              <a:rPr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09</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12</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阅读文献并</a:t>
            </a:r>
            <a:r>
              <a:rPr lang="zh-CN" sz="2000" dirty="0">
                <a:latin typeface="微软雅黑" panose="020B0503020204020204" pitchFamily="34" charset="-122"/>
                <a:ea typeface="微软雅黑" panose="020B0503020204020204" pitchFamily="34" charset="-122"/>
                <a:cs typeface="微软雅黑" panose="020B0503020204020204" pitchFamily="34" charset="-122"/>
              </a:rPr>
              <a:t>进行相关理论学习；</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2023</a:t>
            </a:r>
            <a:r>
              <a:rPr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01</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05</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a:latin typeface="微软雅黑" panose="020B0503020204020204" pitchFamily="34" charset="-122"/>
                <a:ea typeface="微软雅黑" panose="020B0503020204020204" pitchFamily="34" charset="-122"/>
                <a:cs typeface="微软雅黑" panose="020B0503020204020204" pitchFamily="34" charset="-122"/>
              </a:rPr>
              <a:t>完成理论分析和方案设计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，实现研究点一</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2023</a:t>
            </a:r>
            <a:r>
              <a:rPr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06</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12</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a:latin typeface="微软雅黑" panose="020B0503020204020204" pitchFamily="34" charset="-122"/>
                <a:ea typeface="微软雅黑" panose="020B0503020204020204" pitchFamily="34" charset="-122"/>
                <a:cs typeface="微软雅黑" panose="020B0503020204020204" pitchFamily="34" charset="-122"/>
              </a:rPr>
              <a:t>完善理论方案，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实现研究点二，系统搭建</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2024</a:t>
            </a:r>
            <a:r>
              <a:rPr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01</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04</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撰写</a:t>
            </a:r>
            <a:r>
              <a:rPr lang="zh-CN" sz="2000" dirty="0">
                <a:latin typeface="微软雅黑" panose="020B0503020204020204" pitchFamily="34" charset="-122"/>
                <a:ea typeface="微软雅黑" panose="020B0503020204020204" pitchFamily="34" charset="-122"/>
                <a:cs typeface="微软雅黑" panose="020B0503020204020204" pitchFamily="34" charset="-122"/>
              </a:rPr>
              <a:t>毕业论文；</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2024</a:t>
            </a:r>
            <a:r>
              <a:rPr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05</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06</a:t>
            </a:r>
            <a:r>
              <a:rPr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a:latin typeface="微软雅黑" panose="020B0503020204020204" pitchFamily="34" charset="-122"/>
                <a:ea typeface="微软雅黑" panose="020B0503020204020204" pitchFamily="34" charset="-122"/>
                <a:cs typeface="微软雅黑" panose="020B0503020204020204" pitchFamily="34" charset="-122"/>
              </a:rPr>
              <a:t>准备答辩。</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8499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提纲</a:t>
            </a:r>
          </a:p>
        </p:txBody>
      </p:sp>
      <p:grpSp>
        <p:nvGrpSpPr>
          <p:cNvPr id="4" name="组合 3">
            <a:extLst>
              <a:ext uri="{FF2B5EF4-FFF2-40B4-BE49-F238E27FC236}">
                <a16:creationId xmlns:a16="http://schemas.microsoft.com/office/drawing/2014/main" id="{A8D311AF-BACF-E41E-EA17-D55DFC63D0A6}"/>
              </a:ext>
            </a:extLst>
          </p:cNvPr>
          <p:cNvGrpSpPr/>
          <p:nvPr/>
        </p:nvGrpSpPr>
        <p:grpSpPr>
          <a:xfrm>
            <a:off x="2131902" y="1681394"/>
            <a:ext cx="4880195" cy="3495211"/>
            <a:chOff x="2131902" y="1681394"/>
            <a:chExt cx="4880195" cy="3495211"/>
          </a:xfrm>
        </p:grpSpPr>
        <p:grpSp>
          <p:nvGrpSpPr>
            <p:cNvPr id="5" name="组合 4">
              <a:extLst>
                <a:ext uri="{FF2B5EF4-FFF2-40B4-BE49-F238E27FC236}">
                  <a16:creationId xmlns:a16="http://schemas.microsoft.com/office/drawing/2014/main" id="{3CD1F04A-82B2-3BF2-F7DA-2C701637DBFF}"/>
                </a:ext>
              </a:extLst>
            </p:cNvPr>
            <p:cNvGrpSpPr/>
            <p:nvPr/>
          </p:nvGrpSpPr>
          <p:grpSpPr>
            <a:xfrm>
              <a:off x="2131902" y="1681394"/>
              <a:ext cx="4880195" cy="461665"/>
              <a:chOff x="2318742" y="2198492"/>
              <a:chExt cx="4880195" cy="461665"/>
            </a:xfrm>
          </p:grpSpPr>
          <p:sp>
            <p:nvSpPr>
              <p:cNvPr id="63" name="文本框 62">
                <a:extLst>
                  <a:ext uri="{FF2B5EF4-FFF2-40B4-BE49-F238E27FC236}">
                    <a16:creationId xmlns:a16="http://schemas.microsoft.com/office/drawing/2014/main" id="{178AAC64-54B5-875D-7591-8E4E2CA2EE2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a:solidFill>
                      <a:schemeClr val="tx1">
                        <a:lumMod val="85000"/>
                        <a:lumOff val="15000"/>
                      </a:schemeClr>
                    </a:solidFill>
                    <a:latin typeface="思源黑体 CN" panose="020B0500000000000000" pitchFamily="34" charset="-122"/>
                    <a:ea typeface="思源黑体 CN" panose="020B0500000000000000" pitchFamily="34" charset="-122"/>
                    <a:cs typeface="+mn-ea"/>
                  </a:rPr>
                  <a:t>研究背景、研究现状</a:t>
                </a:r>
              </a:p>
            </p:txBody>
          </p:sp>
          <p:grpSp>
            <p:nvGrpSpPr>
              <p:cNvPr id="64" name="Google Shape;863;p65">
                <a:extLst>
                  <a:ext uri="{FF2B5EF4-FFF2-40B4-BE49-F238E27FC236}">
                    <a16:creationId xmlns:a16="http://schemas.microsoft.com/office/drawing/2014/main" id="{7677A94F-1699-429D-BDB6-E440B23B18E7}"/>
                  </a:ext>
                </a:extLst>
              </p:cNvPr>
              <p:cNvGrpSpPr>
                <a:grpSpLocks noChangeAspect="1"/>
              </p:cNvGrpSpPr>
              <p:nvPr/>
            </p:nvGrpSpPr>
            <p:grpSpPr>
              <a:xfrm>
                <a:off x="2318742" y="2339325"/>
                <a:ext cx="190147" cy="180000"/>
                <a:chOff x="4660325" y="1866850"/>
                <a:chExt cx="68350" cy="58100"/>
              </a:xfrm>
            </p:grpSpPr>
            <p:sp>
              <p:nvSpPr>
                <p:cNvPr id="68" name="Google Shape;864;p65">
                  <a:extLst>
                    <a:ext uri="{FF2B5EF4-FFF2-40B4-BE49-F238E27FC236}">
                      <a16:creationId xmlns:a16="http://schemas.microsoft.com/office/drawing/2014/main" id="{32A13C0F-338A-1CF7-2FE6-8B98A28165C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5;p65">
                  <a:extLst>
                    <a:ext uri="{FF2B5EF4-FFF2-40B4-BE49-F238E27FC236}">
                      <a16:creationId xmlns:a16="http://schemas.microsoft.com/office/drawing/2014/main" id="{849B1A9A-CD1F-3589-694E-96B30F15B26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863;p65">
                <a:extLst>
                  <a:ext uri="{FF2B5EF4-FFF2-40B4-BE49-F238E27FC236}">
                    <a16:creationId xmlns:a16="http://schemas.microsoft.com/office/drawing/2014/main" id="{CD9BCEC7-9727-B6A9-F800-4AE4C6910629}"/>
                  </a:ext>
                </a:extLst>
              </p:cNvPr>
              <p:cNvGrpSpPr>
                <a:grpSpLocks noChangeAspect="1"/>
              </p:cNvGrpSpPr>
              <p:nvPr/>
            </p:nvGrpSpPr>
            <p:grpSpPr>
              <a:xfrm flipH="1">
                <a:off x="7008790" y="2339325"/>
                <a:ext cx="190147" cy="180000"/>
                <a:chOff x="4660325" y="1866850"/>
                <a:chExt cx="68350" cy="58100"/>
              </a:xfrm>
            </p:grpSpPr>
            <p:sp>
              <p:nvSpPr>
                <p:cNvPr id="66" name="Google Shape;864;p65">
                  <a:extLst>
                    <a:ext uri="{FF2B5EF4-FFF2-40B4-BE49-F238E27FC236}">
                      <a16:creationId xmlns:a16="http://schemas.microsoft.com/office/drawing/2014/main" id="{5553C9A3-F7D5-F028-ED06-1DCE79F7631B}"/>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5;p65">
                  <a:extLst>
                    <a:ext uri="{FF2B5EF4-FFF2-40B4-BE49-F238E27FC236}">
                      <a16:creationId xmlns:a16="http://schemas.microsoft.com/office/drawing/2014/main" id="{540AC2AA-A1DA-5112-5322-E89AC863E93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56970675-79E9-E90A-391C-669A90352E0F}"/>
                </a:ext>
              </a:extLst>
            </p:cNvPr>
            <p:cNvGrpSpPr/>
            <p:nvPr/>
          </p:nvGrpSpPr>
          <p:grpSpPr>
            <a:xfrm>
              <a:off x="2131902" y="2692576"/>
              <a:ext cx="4880195" cy="461665"/>
              <a:chOff x="2318742" y="2198492"/>
              <a:chExt cx="4880195" cy="461665"/>
            </a:xfrm>
          </p:grpSpPr>
          <p:sp>
            <p:nvSpPr>
              <p:cNvPr id="23" name="文本框 22">
                <a:extLst>
                  <a:ext uri="{FF2B5EF4-FFF2-40B4-BE49-F238E27FC236}">
                    <a16:creationId xmlns:a16="http://schemas.microsoft.com/office/drawing/2014/main" id="{D5FB1670-BAFD-8189-E7CA-72C148259633}"/>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50000"/>
                        <a:lumOff val="50000"/>
                      </a:schemeClr>
                    </a:solidFill>
                    <a:latin typeface="思源黑体 CN" panose="020B0500000000000000" pitchFamily="34" charset="-122"/>
                    <a:ea typeface="思源黑体 CN" panose="020B0500000000000000" pitchFamily="34" charset="-122"/>
                    <a:cs typeface="+mn-ea"/>
                  </a:rPr>
                  <a:t>研究目标、研究内容</a:t>
                </a:r>
              </a:p>
            </p:txBody>
          </p:sp>
          <p:grpSp>
            <p:nvGrpSpPr>
              <p:cNvPr id="24" name="Google Shape;863;p65">
                <a:extLst>
                  <a:ext uri="{FF2B5EF4-FFF2-40B4-BE49-F238E27FC236}">
                    <a16:creationId xmlns:a16="http://schemas.microsoft.com/office/drawing/2014/main" id="{9AB38381-7C0B-7E81-D327-4736CCF09884}"/>
                  </a:ext>
                </a:extLst>
              </p:cNvPr>
              <p:cNvGrpSpPr>
                <a:grpSpLocks noChangeAspect="1"/>
              </p:cNvGrpSpPr>
              <p:nvPr/>
            </p:nvGrpSpPr>
            <p:grpSpPr>
              <a:xfrm>
                <a:off x="2318742" y="2339325"/>
                <a:ext cx="190147" cy="180000"/>
                <a:chOff x="4660325" y="1866850"/>
                <a:chExt cx="68350" cy="58100"/>
              </a:xfrm>
            </p:grpSpPr>
            <p:sp>
              <p:nvSpPr>
                <p:cNvPr id="28" name="Google Shape;864;p65">
                  <a:extLst>
                    <a:ext uri="{FF2B5EF4-FFF2-40B4-BE49-F238E27FC236}">
                      <a16:creationId xmlns:a16="http://schemas.microsoft.com/office/drawing/2014/main" id="{0647AEF0-551F-5434-0064-2D41DFC50E7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5B8028E0-26E7-D4CC-3DBF-C344FAB0229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25" name="Google Shape;863;p65">
                <a:extLst>
                  <a:ext uri="{FF2B5EF4-FFF2-40B4-BE49-F238E27FC236}">
                    <a16:creationId xmlns:a16="http://schemas.microsoft.com/office/drawing/2014/main" id="{534CBA48-8DD8-FFA2-56E7-7E18E451FCBA}"/>
                  </a:ext>
                </a:extLst>
              </p:cNvPr>
              <p:cNvGrpSpPr>
                <a:grpSpLocks noChangeAspect="1"/>
              </p:cNvGrpSpPr>
              <p:nvPr/>
            </p:nvGrpSpPr>
            <p:grpSpPr>
              <a:xfrm flipH="1">
                <a:off x="7008790" y="2339325"/>
                <a:ext cx="190147" cy="180000"/>
                <a:chOff x="4660325" y="1866850"/>
                <a:chExt cx="68350" cy="58100"/>
              </a:xfrm>
            </p:grpSpPr>
            <p:sp>
              <p:nvSpPr>
                <p:cNvPr id="26" name="Google Shape;864;p65">
                  <a:extLst>
                    <a:ext uri="{FF2B5EF4-FFF2-40B4-BE49-F238E27FC236}">
                      <a16:creationId xmlns:a16="http://schemas.microsoft.com/office/drawing/2014/main" id="{4C214D3B-F995-4668-11C6-FD8C6C2B530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27" name="Google Shape;865;p65">
                  <a:extLst>
                    <a:ext uri="{FF2B5EF4-FFF2-40B4-BE49-F238E27FC236}">
                      <a16:creationId xmlns:a16="http://schemas.microsoft.com/office/drawing/2014/main" id="{1BF00EB5-5DD6-F907-FB1B-B159BAA5CB0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7" name="组合 6">
              <a:extLst>
                <a:ext uri="{FF2B5EF4-FFF2-40B4-BE49-F238E27FC236}">
                  <a16:creationId xmlns:a16="http://schemas.microsoft.com/office/drawing/2014/main" id="{E54DD8E1-B608-7735-13A4-C9FEECE4C1D9}"/>
                </a:ext>
              </a:extLst>
            </p:cNvPr>
            <p:cNvGrpSpPr/>
            <p:nvPr/>
          </p:nvGrpSpPr>
          <p:grpSpPr>
            <a:xfrm>
              <a:off x="2131902" y="3703758"/>
              <a:ext cx="4880195" cy="461665"/>
              <a:chOff x="2318742" y="2198492"/>
              <a:chExt cx="4880195" cy="461665"/>
            </a:xfrm>
          </p:grpSpPr>
          <p:sp>
            <p:nvSpPr>
              <p:cNvPr id="16" name="文本框 15">
                <a:extLst>
                  <a:ext uri="{FF2B5EF4-FFF2-40B4-BE49-F238E27FC236}">
                    <a16:creationId xmlns:a16="http://schemas.microsoft.com/office/drawing/2014/main" id="{DD80B07B-14C7-1AB0-2AE9-8B6F04CBAED0}"/>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50000"/>
                        <a:lumOff val="50000"/>
                      </a:schemeClr>
                    </a:solidFill>
                    <a:latin typeface="思源黑体 CN" panose="020B0500000000000000" pitchFamily="34" charset="-122"/>
                    <a:ea typeface="思源黑体 CN" panose="020B0500000000000000" pitchFamily="34" charset="-122"/>
                    <a:cs typeface="+mn-ea"/>
                  </a:rPr>
                  <a:t>技术路线、系统实现</a:t>
                </a:r>
              </a:p>
            </p:txBody>
          </p:sp>
          <p:grpSp>
            <p:nvGrpSpPr>
              <p:cNvPr id="17" name="Google Shape;863;p65">
                <a:extLst>
                  <a:ext uri="{FF2B5EF4-FFF2-40B4-BE49-F238E27FC236}">
                    <a16:creationId xmlns:a16="http://schemas.microsoft.com/office/drawing/2014/main" id="{11A7AAAF-ECD1-F374-E614-3AE69985805C}"/>
                  </a:ext>
                </a:extLst>
              </p:cNvPr>
              <p:cNvGrpSpPr>
                <a:grpSpLocks noChangeAspect="1"/>
              </p:cNvGrpSpPr>
              <p:nvPr/>
            </p:nvGrpSpPr>
            <p:grpSpPr>
              <a:xfrm>
                <a:off x="2318742" y="2339325"/>
                <a:ext cx="190147" cy="180000"/>
                <a:chOff x="4660325" y="1866850"/>
                <a:chExt cx="68350" cy="58100"/>
              </a:xfrm>
            </p:grpSpPr>
            <p:sp>
              <p:nvSpPr>
                <p:cNvPr id="21" name="Google Shape;864;p65">
                  <a:extLst>
                    <a:ext uri="{FF2B5EF4-FFF2-40B4-BE49-F238E27FC236}">
                      <a16:creationId xmlns:a16="http://schemas.microsoft.com/office/drawing/2014/main" id="{508419CE-064B-87E2-4000-ED25F89C6A6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22" name="Google Shape;865;p65">
                  <a:extLst>
                    <a:ext uri="{FF2B5EF4-FFF2-40B4-BE49-F238E27FC236}">
                      <a16:creationId xmlns:a16="http://schemas.microsoft.com/office/drawing/2014/main" id="{5F6BDCEB-4BB5-2D51-2741-D191A17568C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18" name="Google Shape;863;p65">
                <a:extLst>
                  <a:ext uri="{FF2B5EF4-FFF2-40B4-BE49-F238E27FC236}">
                    <a16:creationId xmlns:a16="http://schemas.microsoft.com/office/drawing/2014/main" id="{5D21E541-BA55-8BB1-73C9-2975F2BFDEAD}"/>
                  </a:ext>
                </a:extLst>
              </p:cNvPr>
              <p:cNvGrpSpPr>
                <a:grpSpLocks noChangeAspect="1"/>
              </p:cNvGrpSpPr>
              <p:nvPr/>
            </p:nvGrpSpPr>
            <p:grpSpPr>
              <a:xfrm flipH="1">
                <a:off x="7008790" y="2339325"/>
                <a:ext cx="190147" cy="180000"/>
                <a:chOff x="4660325" y="1866850"/>
                <a:chExt cx="68350" cy="58100"/>
              </a:xfrm>
            </p:grpSpPr>
            <p:sp>
              <p:nvSpPr>
                <p:cNvPr id="19" name="Google Shape;864;p65">
                  <a:extLst>
                    <a:ext uri="{FF2B5EF4-FFF2-40B4-BE49-F238E27FC236}">
                      <a16:creationId xmlns:a16="http://schemas.microsoft.com/office/drawing/2014/main" id="{D46F2512-EAA6-9E12-0048-139B3B202FAC}"/>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20" name="Google Shape;865;p65">
                  <a:extLst>
                    <a:ext uri="{FF2B5EF4-FFF2-40B4-BE49-F238E27FC236}">
                      <a16:creationId xmlns:a16="http://schemas.microsoft.com/office/drawing/2014/main" id="{8930C77D-3B46-132A-2895-52BBEAE50FF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8" name="组合 7">
              <a:extLst>
                <a:ext uri="{FF2B5EF4-FFF2-40B4-BE49-F238E27FC236}">
                  <a16:creationId xmlns:a16="http://schemas.microsoft.com/office/drawing/2014/main" id="{D974E6A7-9EAA-76DA-7707-D6A68F829FC5}"/>
                </a:ext>
              </a:extLst>
            </p:cNvPr>
            <p:cNvGrpSpPr/>
            <p:nvPr/>
          </p:nvGrpSpPr>
          <p:grpSpPr>
            <a:xfrm>
              <a:off x="2131902" y="4714940"/>
              <a:ext cx="4880195" cy="461665"/>
              <a:chOff x="2318742" y="2198492"/>
              <a:chExt cx="4880195" cy="461665"/>
            </a:xfrm>
          </p:grpSpPr>
          <p:sp>
            <p:nvSpPr>
              <p:cNvPr id="9" name="文本框 8">
                <a:extLst>
                  <a:ext uri="{FF2B5EF4-FFF2-40B4-BE49-F238E27FC236}">
                    <a16:creationId xmlns:a16="http://schemas.microsoft.com/office/drawing/2014/main" id="{493871C7-5CCA-C610-DA52-F1F08660BD63}"/>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a:solidFill>
                      <a:schemeClr val="tx1">
                        <a:lumMod val="50000"/>
                        <a:lumOff val="50000"/>
                      </a:schemeClr>
                    </a:solidFill>
                    <a:latin typeface="思源黑体 CN" panose="020B0500000000000000" pitchFamily="34" charset="-122"/>
                    <a:ea typeface="思源黑体 CN" panose="020B0500000000000000" pitchFamily="34" charset="-122"/>
                    <a:cs typeface="+mn-ea"/>
                  </a:rPr>
                  <a:t>预期成果、进度安排</a:t>
                </a:r>
              </a:p>
            </p:txBody>
          </p:sp>
          <p:grpSp>
            <p:nvGrpSpPr>
              <p:cNvPr id="10" name="Google Shape;863;p65">
                <a:extLst>
                  <a:ext uri="{FF2B5EF4-FFF2-40B4-BE49-F238E27FC236}">
                    <a16:creationId xmlns:a16="http://schemas.microsoft.com/office/drawing/2014/main" id="{6A56F747-90FD-E987-4C82-1690E1442370}"/>
                  </a:ext>
                </a:extLst>
              </p:cNvPr>
              <p:cNvGrpSpPr>
                <a:grpSpLocks noChangeAspect="1"/>
              </p:cNvGrpSpPr>
              <p:nvPr/>
            </p:nvGrpSpPr>
            <p:grpSpPr>
              <a:xfrm>
                <a:off x="2318742" y="2339325"/>
                <a:ext cx="190147" cy="180000"/>
                <a:chOff x="4660325" y="1866850"/>
                <a:chExt cx="68350" cy="58100"/>
              </a:xfrm>
            </p:grpSpPr>
            <p:sp>
              <p:nvSpPr>
                <p:cNvPr id="14" name="Google Shape;864;p65">
                  <a:extLst>
                    <a:ext uri="{FF2B5EF4-FFF2-40B4-BE49-F238E27FC236}">
                      <a16:creationId xmlns:a16="http://schemas.microsoft.com/office/drawing/2014/main" id="{DA583806-428C-835A-4EC2-36C3E42DCEA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15" name="Google Shape;865;p65">
                  <a:extLst>
                    <a:ext uri="{FF2B5EF4-FFF2-40B4-BE49-F238E27FC236}">
                      <a16:creationId xmlns:a16="http://schemas.microsoft.com/office/drawing/2014/main" id="{CFF9AB65-C998-591C-9AB1-84529507344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11" name="Google Shape;863;p65">
                <a:extLst>
                  <a:ext uri="{FF2B5EF4-FFF2-40B4-BE49-F238E27FC236}">
                    <a16:creationId xmlns:a16="http://schemas.microsoft.com/office/drawing/2014/main" id="{A7F5F9BF-DFB2-2745-A86F-C71B35959861}"/>
                  </a:ext>
                </a:extLst>
              </p:cNvPr>
              <p:cNvGrpSpPr>
                <a:grpSpLocks noChangeAspect="1"/>
              </p:cNvGrpSpPr>
              <p:nvPr/>
            </p:nvGrpSpPr>
            <p:grpSpPr>
              <a:xfrm flipH="1">
                <a:off x="7008790" y="2339325"/>
                <a:ext cx="190147" cy="180000"/>
                <a:chOff x="4660325" y="1866850"/>
                <a:chExt cx="68350" cy="58100"/>
              </a:xfrm>
            </p:grpSpPr>
            <p:sp>
              <p:nvSpPr>
                <p:cNvPr id="12" name="Google Shape;864;p65">
                  <a:extLst>
                    <a:ext uri="{FF2B5EF4-FFF2-40B4-BE49-F238E27FC236}">
                      <a16:creationId xmlns:a16="http://schemas.microsoft.com/office/drawing/2014/main" id="{243591BB-E94B-0CCA-E82B-90A9D31F80F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13" name="Google Shape;865;p65">
                  <a:extLst>
                    <a:ext uri="{FF2B5EF4-FFF2-40B4-BE49-F238E27FC236}">
                      <a16:creationId xmlns:a16="http://schemas.microsoft.com/office/drawing/2014/main" id="{AD81AEA7-960C-7E16-7723-D18B275B524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spTree>
    <p:extLst>
      <p:ext uri="{BB962C8B-B14F-4D97-AF65-F5344CB8AC3E}">
        <p14:creationId xmlns:p14="http://schemas.microsoft.com/office/powerpoint/2010/main" val="193877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0390A8-A470-4C3C-81BD-F9C2724E6670}"/>
              </a:ext>
            </a:extLst>
          </p:cNvPr>
          <p:cNvSpPr>
            <a:spLocks noGrp="1"/>
          </p:cNvSpPr>
          <p:nvPr>
            <p:ph type="sldNum" sz="quarter" idx="12"/>
          </p:nvPr>
        </p:nvSpPr>
        <p:spPr/>
        <p:txBody>
          <a:bodyPr/>
          <a:lstStyle/>
          <a:p>
            <a:r>
              <a:rPr lang="en-US" altLang="zh-CN"/>
              <a:t>36</a:t>
            </a:r>
            <a:endParaRPr lang="zh-CN" altLang="en-US" dirty="0"/>
          </a:p>
        </p:txBody>
      </p:sp>
    </p:spTree>
    <p:extLst>
      <p:ext uri="{BB962C8B-B14F-4D97-AF65-F5344CB8AC3E}">
        <p14:creationId xmlns:p14="http://schemas.microsoft.com/office/powerpoint/2010/main" val="862159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神经网络模型训练问题</a:t>
            </a:r>
          </a:p>
        </p:txBody>
      </p:sp>
      <p:pic>
        <p:nvPicPr>
          <p:cNvPr id="32" name="图片 31" descr="表格&#10;&#10;描述已自动生成">
            <a:extLst>
              <a:ext uri="{FF2B5EF4-FFF2-40B4-BE49-F238E27FC236}">
                <a16:creationId xmlns:a16="http://schemas.microsoft.com/office/drawing/2014/main" id="{F9AA97BA-9894-FECF-89C7-CFB07BD12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04" y="1923914"/>
            <a:ext cx="4741069" cy="4106640"/>
          </a:xfrm>
          <a:prstGeom prst="rect">
            <a:avLst/>
          </a:prstGeom>
        </p:spPr>
      </p:pic>
      <p:pic>
        <p:nvPicPr>
          <p:cNvPr id="33" name="图片 32" descr="表格&#10;&#10;描述已自动生成">
            <a:extLst>
              <a:ext uri="{FF2B5EF4-FFF2-40B4-BE49-F238E27FC236}">
                <a16:creationId xmlns:a16="http://schemas.microsoft.com/office/drawing/2014/main" id="{25980CEA-96D3-F88B-911A-59B6DB6C9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926" y="2300715"/>
            <a:ext cx="3762375" cy="2876550"/>
          </a:xfrm>
          <a:prstGeom prst="rect">
            <a:avLst/>
          </a:prstGeom>
        </p:spPr>
      </p:pic>
      <p:sp>
        <p:nvSpPr>
          <p:cNvPr id="34" name="矩形 33">
            <a:extLst>
              <a:ext uri="{FF2B5EF4-FFF2-40B4-BE49-F238E27FC236}">
                <a16:creationId xmlns:a16="http://schemas.microsoft.com/office/drawing/2014/main" id="{01941D0C-39F8-29E5-6BE7-B5113B2B003A}"/>
              </a:ext>
            </a:extLst>
          </p:cNvPr>
          <p:cNvSpPr/>
          <p:nvPr/>
        </p:nvSpPr>
        <p:spPr>
          <a:xfrm>
            <a:off x="428281" y="981095"/>
            <a:ext cx="7193525" cy="831894"/>
          </a:xfrm>
          <a:prstGeom prst="rect">
            <a:avLst/>
          </a:prstGeom>
        </p:spPr>
        <p:txBody>
          <a:bodyPr wrap="square">
            <a:spAutoFit/>
          </a:bodyPr>
          <a:lstStyle/>
          <a:p>
            <a:pPr>
              <a:lnSpc>
                <a:spcPct val="125000"/>
              </a:lnSpc>
            </a:pPr>
            <a:r>
              <a:rPr lang="zh-CN" altLang="en-US" sz="2000" b="1" dirty="0"/>
              <a:t>神经网络模型存在挑战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p:txBody>
      </p:sp>
      <p:pic>
        <p:nvPicPr>
          <p:cNvPr id="35" name="图片 34" descr="图表, 折线图&#10;&#10;描述已自动生成">
            <a:extLst>
              <a:ext uri="{FF2B5EF4-FFF2-40B4-BE49-F238E27FC236}">
                <a16:creationId xmlns:a16="http://schemas.microsoft.com/office/drawing/2014/main" id="{9E55237D-02D2-F545-86E5-1F75C6FC5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179" y="2823475"/>
            <a:ext cx="8429122" cy="2601372"/>
          </a:xfrm>
          <a:prstGeom prst="rect">
            <a:avLst/>
          </a:prstGeom>
        </p:spPr>
      </p:pic>
      <p:pic>
        <p:nvPicPr>
          <p:cNvPr id="36" name="图片 35" descr="图表, 折线图&#10;&#10;描述已自动生成">
            <a:extLst>
              <a:ext uri="{FF2B5EF4-FFF2-40B4-BE49-F238E27FC236}">
                <a16:creationId xmlns:a16="http://schemas.microsoft.com/office/drawing/2014/main" id="{CE74DA72-386A-0D53-9DAF-6DCFA25EC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439" y="981095"/>
            <a:ext cx="8429122" cy="5298062"/>
          </a:xfrm>
          <a:prstGeom prst="rect">
            <a:avLst/>
          </a:prstGeom>
        </p:spPr>
      </p:pic>
    </p:spTree>
    <p:extLst>
      <p:ext uri="{BB962C8B-B14F-4D97-AF65-F5344CB8AC3E}">
        <p14:creationId xmlns:p14="http://schemas.microsoft.com/office/powerpoint/2010/main" val="171657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神经网络模型训练问题</a:t>
            </a:r>
          </a:p>
        </p:txBody>
      </p:sp>
      <p:sp>
        <p:nvSpPr>
          <p:cNvPr id="4" name="矩形 3">
            <a:extLst>
              <a:ext uri="{FF2B5EF4-FFF2-40B4-BE49-F238E27FC236}">
                <a16:creationId xmlns:a16="http://schemas.microsoft.com/office/drawing/2014/main" id="{8C55BCF4-59B6-349C-9A43-77A702B9048C}"/>
              </a:ext>
            </a:extLst>
          </p:cNvPr>
          <p:cNvSpPr/>
          <p:nvPr/>
        </p:nvSpPr>
        <p:spPr>
          <a:xfrm>
            <a:off x="428281" y="981095"/>
            <a:ext cx="7392245" cy="1216615"/>
          </a:xfrm>
          <a:prstGeom prst="rect">
            <a:avLst/>
          </a:prstGeom>
        </p:spPr>
        <p:txBody>
          <a:bodyPr wrap="square">
            <a:spAutoFit/>
          </a:bodyPr>
          <a:lstStyle/>
          <a:p>
            <a:pPr>
              <a:lnSpc>
                <a:spcPct val="125000"/>
              </a:lnSpc>
            </a:pPr>
            <a:r>
              <a:rPr lang="zh-CN" altLang="en-US" sz="2000" b="1" dirty="0"/>
              <a:t>神经网络模型存在挑战</a:t>
            </a:r>
            <a:endParaRPr lang="en-US" altLang="zh-CN" sz="2000" b="1" dirty="0"/>
          </a:p>
          <a:p>
            <a:pPr marL="342900" indent="-342900">
              <a:lnSpc>
                <a:spcPct val="125000"/>
              </a:lnSpc>
              <a:buFont typeface="Arial" panose="020B0604020202020204" pitchFamily="34" charset="0"/>
              <a:buChar char="•"/>
            </a:pPr>
            <a:r>
              <a:rPr lang="zh-CN" altLang="en-US" sz="2000" dirty="0"/>
              <a:t>精度要求越来越高，而精度与模型规模有关</a:t>
            </a:r>
            <a:endParaRPr lang="en-US" altLang="zh-CN" sz="2000" dirty="0"/>
          </a:p>
          <a:p>
            <a:pPr marL="342900" indent="-342900">
              <a:lnSpc>
                <a:spcPct val="125000"/>
              </a:lnSpc>
              <a:buFont typeface="Arial" panose="020B0604020202020204" pitchFamily="34" charset="0"/>
              <a:buChar char="•"/>
            </a:pPr>
            <a:r>
              <a:rPr lang="zh-CN" altLang="en-US" sz="2000" dirty="0"/>
              <a:t>参数越来越多，训练所需时间显著增长</a:t>
            </a:r>
            <a:endParaRPr lang="en-US" altLang="zh-CN" sz="2000" dirty="0"/>
          </a:p>
        </p:txBody>
      </p:sp>
      <p:pic>
        <p:nvPicPr>
          <p:cNvPr id="5" name="图片 4">
            <a:extLst>
              <a:ext uri="{FF2B5EF4-FFF2-40B4-BE49-F238E27FC236}">
                <a16:creationId xmlns:a16="http://schemas.microsoft.com/office/drawing/2014/main" id="{72915AEC-7C87-31DB-8AED-A3F24432EC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7157" y="2292758"/>
            <a:ext cx="4889684" cy="3584147"/>
          </a:xfrm>
          <a:prstGeom prst="rect">
            <a:avLst/>
          </a:prstGeom>
        </p:spPr>
      </p:pic>
    </p:spTree>
    <p:extLst>
      <p:ext uri="{BB962C8B-B14F-4D97-AF65-F5344CB8AC3E}">
        <p14:creationId xmlns:p14="http://schemas.microsoft.com/office/powerpoint/2010/main" val="268098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6</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kumimoji="1" lang="zh-CN" altLang="en-US" dirty="0"/>
              <a:t>传统分布式训练方法</a:t>
            </a:r>
          </a:p>
        </p:txBody>
      </p:sp>
      <p:sp>
        <p:nvSpPr>
          <p:cNvPr id="6" name="矩形 5">
            <a:extLst>
              <a:ext uri="{FF2B5EF4-FFF2-40B4-BE49-F238E27FC236}">
                <a16:creationId xmlns:a16="http://schemas.microsoft.com/office/drawing/2014/main" id="{C7362626-D1E8-34C2-2DC4-B2BE85EB9A0C}"/>
              </a:ext>
            </a:extLst>
          </p:cNvPr>
          <p:cNvSpPr/>
          <p:nvPr/>
        </p:nvSpPr>
        <p:spPr>
          <a:xfrm>
            <a:off x="1804555" y="1133501"/>
            <a:ext cx="1488630" cy="518091"/>
          </a:xfrm>
          <a:prstGeom prst="rect">
            <a:avLst/>
          </a:prstGeom>
        </p:spPr>
        <p:txBody>
          <a:bodyPr wrap="square">
            <a:spAutoFit/>
          </a:bodyPr>
          <a:lstStyle/>
          <a:p>
            <a:pPr>
              <a:lnSpc>
                <a:spcPct val="125000"/>
              </a:lnSpc>
            </a:pPr>
            <a:r>
              <a:rPr lang="zh-CN" altLang="en-US" sz="2400" b="1" i="0" dirty="0">
                <a:solidFill>
                  <a:srgbClr val="121212"/>
                </a:solidFill>
                <a:effectLst/>
                <a:latin typeface="-apple-system"/>
              </a:rPr>
              <a:t>数据并行</a:t>
            </a:r>
            <a:endParaRPr lang="en-US" altLang="zh-CN" sz="2400" b="1" i="0" dirty="0">
              <a:solidFill>
                <a:srgbClr val="121212"/>
              </a:solidFill>
              <a:effectLst/>
              <a:latin typeface="-apple-system"/>
            </a:endParaRPr>
          </a:p>
        </p:txBody>
      </p:sp>
      <p:sp>
        <p:nvSpPr>
          <p:cNvPr id="7" name="矩形 6">
            <a:extLst>
              <a:ext uri="{FF2B5EF4-FFF2-40B4-BE49-F238E27FC236}">
                <a16:creationId xmlns:a16="http://schemas.microsoft.com/office/drawing/2014/main" id="{F9685610-F8BA-0A96-4211-40AB2F2C6D1E}"/>
              </a:ext>
            </a:extLst>
          </p:cNvPr>
          <p:cNvSpPr/>
          <p:nvPr/>
        </p:nvSpPr>
        <p:spPr>
          <a:xfrm>
            <a:off x="5850816" y="1133502"/>
            <a:ext cx="1488630" cy="518091"/>
          </a:xfrm>
          <a:prstGeom prst="rect">
            <a:avLst/>
          </a:prstGeom>
        </p:spPr>
        <p:txBody>
          <a:bodyPr wrap="square">
            <a:spAutoFit/>
          </a:bodyPr>
          <a:lstStyle/>
          <a:p>
            <a:pPr>
              <a:lnSpc>
                <a:spcPct val="125000"/>
              </a:lnSpc>
            </a:pPr>
            <a:r>
              <a:rPr lang="zh-CN" altLang="en-US" sz="2400" b="1" i="0" dirty="0">
                <a:solidFill>
                  <a:srgbClr val="121212"/>
                </a:solidFill>
                <a:effectLst/>
                <a:latin typeface="-apple-system"/>
              </a:rPr>
              <a:t>模型并行</a:t>
            </a:r>
            <a:endParaRPr lang="en-US" altLang="zh-CN" sz="2400" b="1" i="0" dirty="0">
              <a:solidFill>
                <a:srgbClr val="121212"/>
              </a:solidFill>
              <a:effectLst/>
              <a:latin typeface="-apple-system"/>
            </a:endParaRPr>
          </a:p>
        </p:txBody>
      </p:sp>
      <p:pic>
        <p:nvPicPr>
          <p:cNvPr id="8" name="图片 7" descr="图示&#10;&#10;描述已自动生成">
            <a:extLst>
              <a:ext uri="{FF2B5EF4-FFF2-40B4-BE49-F238E27FC236}">
                <a16:creationId xmlns:a16="http://schemas.microsoft.com/office/drawing/2014/main" id="{6C5B6E63-EF50-CB56-B126-EDC7FD4BBE25}"/>
              </a:ext>
            </a:extLst>
          </p:cNvPr>
          <p:cNvPicPr>
            <a:picLocks noChangeAspect="1"/>
          </p:cNvPicPr>
          <p:nvPr/>
        </p:nvPicPr>
        <p:blipFill rotWithShape="1">
          <a:blip r:embed="rId3">
            <a:extLst>
              <a:ext uri="{28A0092B-C50C-407E-A947-70E740481C1C}">
                <a14:useLocalDpi xmlns:a14="http://schemas.microsoft.com/office/drawing/2010/main" val="0"/>
              </a:ext>
            </a:extLst>
          </a:blip>
          <a:srcRect b="8672"/>
          <a:stretch/>
        </p:blipFill>
        <p:spPr>
          <a:xfrm>
            <a:off x="525936" y="1651592"/>
            <a:ext cx="8092128" cy="3999153"/>
          </a:xfrm>
          <a:prstGeom prst="rect">
            <a:avLst/>
          </a:prstGeom>
        </p:spPr>
      </p:pic>
      <p:sp>
        <p:nvSpPr>
          <p:cNvPr id="4" name="矩形 3">
            <a:extLst>
              <a:ext uri="{FF2B5EF4-FFF2-40B4-BE49-F238E27FC236}">
                <a16:creationId xmlns:a16="http://schemas.microsoft.com/office/drawing/2014/main" id="{CA254522-3052-5C29-8028-E97D36B05234}"/>
              </a:ext>
            </a:extLst>
          </p:cNvPr>
          <p:cNvSpPr/>
          <p:nvPr/>
        </p:nvSpPr>
        <p:spPr>
          <a:xfrm>
            <a:off x="1550454" y="5425027"/>
            <a:ext cx="1996831" cy="833305"/>
          </a:xfrm>
          <a:prstGeom prst="rect">
            <a:avLst/>
          </a:prstGeom>
        </p:spPr>
        <p:txBody>
          <a:bodyPr wrap="square">
            <a:spAutoFit/>
          </a:bodyPr>
          <a:lstStyle/>
          <a:p>
            <a:pPr>
              <a:lnSpc>
                <a:spcPct val="125000"/>
              </a:lnSpc>
            </a:pPr>
            <a:r>
              <a:rPr lang="zh-CN" altLang="en-US" sz="2000" b="1" dirty="0">
                <a:solidFill>
                  <a:srgbClr val="FF0000"/>
                </a:solidFill>
              </a:rPr>
              <a:t>无法训练大模型</a:t>
            </a:r>
            <a:r>
              <a:rPr lang="en-US" altLang="zh-CN" sz="2000" b="1" dirty="0">
                <a:solidFill>
                  <a:srgbClr val="FF0000"/>
                </a:solidFill>
              </a:rPr>
              <a:t>/</a:t>
            </a:r>
            <a:r>
              <a:rPr lang="zh-CN" altLang="en-US" sz="2000" b="1" dirty="0">
                <a:solidFill>
                  <a:srgbClr val="FF0000"/>
                </a:solidFill>
              </a:rPr>
              <a:t>存在通信瓶颈</a:t>
            </a:r>
            <a:endParaRPr lang="en-US" altLang="zh-CN" sz="2000" b="1" dirty="0">
              <a:solidFill>
                <a:srgbClr val="FF0000"/>
              </a:solidFill>
            </a:endParaRPr>
          </a:p>
        </p:txBody>
      </p:sp>
      <p:sp>
        <p:nvSpPr>
          <p:cNvPr id="5" name="矩形 4">
            <a:extLst>
              <a:ext uri="{FF2B5EF4-FFF2-40B4-BE49-F238E27FC236}">
                <a16:creationId xmlns:a16="http://schemas.microsoft.com/office/drawing/2014/main" id="{6ADB88D4-EBA5-005E-1735-223211E428F3}"/>
              </a:ext>
            </a:extLst>
          </p:cNvPr>
          <p:cNvSpPr/>
          <p:nvPr/>
        </p:nvSpPr>
        <p:spPr>
          <a:xfrm>
            <a:off x="5723766" y="5618092"/>
            <a:ext cx="1742730" cy="447174"/>
          </a:xfrm>
          <a:prstGeom prst="rect">
            <a:avLst/>
          </a:prstGeom>
        </p:spPr>
        <p:txBody>
          <a:bodyPr wrap="square">
            <a:spAutoFit/>
          </a:bodyPr>
          <a:lstStyle/>
          <a:p>
            <a:pPr>
              <a:lnSpc>
                <a:spcPct val="125000"/>
              </a:lnSpc>
            </a:pPr>
            <a:r>
              <a:rPr lang="zh-CN" altLang="en-US" sz="2000" b="1" dirty="0">
                <a:solidFill>
                  <a:srgbClr val="FF0000"/>
                </a:solidFill>
              </a:rPr>
              <a:t>设备利用率低</a:t>
            </a:r>
            <a:endParaRPr lang="en-US" altLang="zh-CN" sz="2000" b="1" dirty="0">
              <a:solidFill>
                <a:srgbClr val="FF0000"/>
              </a:solidFill>
            </a:endParaRPr>
          </a:p>
        </p:txBody>
      </p:sp>
    </p:spTree>
    <p:extLst>
      <p:ext uri="{BB962C8B-B14F-4D97-AF65-F5344CB8AC3E}">
        <p14:creationId xmlns:p14="http://schemas.microsoft.com/office/powerpoint/2010/main" val="14157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pPr/>
              <a:t>7</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流水线混合并行</a:t>
            </a:r>
          </a:p>
        </p:txBody>
      </p:sp>
      <p:pic>
        <p:nvPicPr>
          <p:cNvPr id="11" name="图片 10">
            <a:extLst>
              <a:ext uri="{FF2B5EF4-FFF2-40B4-BE49-F238E27FC236}">
                <a16:creationId xmlns:a16="http://schemas.microsoft.com/office/drawing/2014/main" id="{BC36797F-8B34-1DB3-DDF8-536DD40ECC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29" y="1225852"/>
            <a:ext cx="8746600" cy="3681590"/>
          </a:xfrm>
          <a:prstGeom prst="rect">
            <a:avLst/>
          </a:prstGeom>
        </p:spPr>
      </p:pic>
      <p:sp>
        <p:nvSpPr>
          <p:cNvPr id="4" name="矩形 3">
            <a:extLst>
              <a:ext uri="{FF2B5EF4-FFF2-40B4-BE49-F238E27FC236}">
                <a16:creationId xmlns:a16="http://schemas.microsoft.com/office/drawing/2014/main" id="{4E28E48B-4D63-7367-FE10-EDEB19D6B68E}"/>
              </a:ext>
            </a:extLst>
          </p:cNvPr>
          <p:cNvSpPr/>
          <p:nvPr>
            <p:custDataLst>
              <p:tags r:id="rId1"/>
            </p:custDataLst>
          </p:nvPr>
        </p:nvSpPr>
        <p:spPr>
          <a:xfrm>
            <a:off x="942163" y="4907442"/>
            <a:ext cx="6806628" cy="1218026"/>
          </a:xfrm>
          <a:prstGeom prst="rect">
            <a:avLst/>
          </a:prstGeom>
        </p:spPr>
        <p:txBody>
          <a:bodyPr wrap="square">
            <a:spAutoFit/>
          </a:bodyPr>
          <a:lstStyle/>
          <a:p>
            <a:pPr>
              <a:lnSpc>
                <a:spcPct val="125000"/>
              </a:lnSpc>
            </a:pPr>
            <a:r>
              <a:rPr lang="zh-CN" altLang="en-US" sz="2000" b="1" i="0" dirty="0">
                <a:solidFill>
                  <a:srgbClr val="121212"/>
                </a:solidFill>
                <a:effectLst/>
              </a:rPr>
              <a:t>流水线混合并行</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划分数据并</a:t>
            </a:r>
            <a:r>
              <a:rPr lang="zh-CN" altLang="zh-CN" sz="2000" dirty="0">
                <a:solidFill>
                  <a:srgbClr val="121212"/>
                </a:solidFill>
                <a:latin typeface="-apple-system"/>
              </a:rPr>
              <a:t>以类似流水线的方式依次处理</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需要保障负载均衡</a:t>
            </a:r>
            <a:endParaRPr lang="zh-CN" altLang="zh-CN" sz="2000" dirty="0">
              <a:solidFill>
                <a:srgbClr val="121212"/>
              </a:solidFill>
              <a:latin typeface="-apple-system"/>
            </a:endParaRPr>
          </a:p>
        </p:txBody>
      </p:sp>
      <p:pic>
        <p:nvPicPr>
          <p:cNvPr id="9" name="图片 8" descr="表格&#10;&#10;描述已自动生成">
            <a:extLst>
              <a:ext uri="{FF2B5EF4-FFF2-40B4-BE49-F238E27FC236}">
                <a16:creationId xmlns:a16="http://schemas.microsoft.com/office/drawing/2014/main" id="{1F3AD271-E73C-BE88-12AF-571D21CA8C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61" y="2306158"/>
            <a:ext cx="8600536" cy="2015439"/>
          </a:xfrm>
          <a:prstGeom prst="rect">
            <a:avLst/>
          </a:prstGeom>
        </p:spPr>
      </p:pic>
      <p:sp>
        <p:nvSpPr>
          <p:cNvPr id="12" name="矩形 11">
            <a:extLst>
              <a:ext uri="{FF2B5EF4-FFF2-40B4-BE49-F238E27FC236}">
                <a16:creationId xmlns:a16="http://schemas.microsoft.com/office/drawing/2014/main" id="{2D15FE17-5FC7-E701-7759-EE717B2B5636}"/>
              </a:ext>
            </a:extLst>
          </p:cNvPr>
          <p:cNvSpPr/>
          <p:nvPr/>
        </p:nvSpPr>
        <p:spPr>
          <a:xfrm>
            <a:off x="1554479" y="2485505"/>
            <a:ext cx="390699" cy="382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8F0F589-FB50-80F4-7E3B-D0AB636F2D64}"/>
              </a:ext>
            </a:extLst>
          </p:cNvPr>
          <p:cNvSpPr/>
          <p:nvPr/>
        </p:nvSpPr>
        <p:spPr>
          <a:xfrm>
            <a:off x="1953491" y="2876204"/>
            <a:ext cx="390699" cy="382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68A6295-3188-7726-6B8C-7A6516BABD25}"/>
              </a:ext>
            </a:extLst>
          </p:cNvPr>
          <p:cNvSpPr/>
          <p:nvPr/>
        </p:nvSpPr>
        <p:spPr>
          <a:xfrm>
            <a:off x="1953491" y="2485505"/>
            <a:ext cx="390699" cy="38238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924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8</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模型划分算法</a:t>
            </a:r>
            <a:endParaRPr kumimoji="1" lang="zh-CN" altLang="en-US" dirty="0"/>
          </a:p>
        </p:txBody>
      </p:sp>
      <p:sp>
        <p:nvSpPr>
          <p:cNvPr id="5" name="矩形 4">
            <a:extLst>
              <a:ext uri="{FF2B5EF4-FFF2-40B4-BE49-F238E27FC236}">
                <a16:creationId xmlns:a16="http://schemas.microsoft.com/office/drawing/2014/main" id="{67E646E7-EF4F-6F07-51B9-2BDDB595EE63}"/>
              </a:ext>
            </a:extLst>
          </p:cNvPr>
          <p:cNvSpPr/>
          <p:nvPr>
            <p:custDataLst>
              <p:tags r:id="rId1"/>
            </p:custDataLst>
          </p:nvPr>
        </p:nvSpPr>
        <p:spPr>
          <a:xfrm>
            <a:off x="1168686" y="4420088"/>
            <a:ext cx="6806628" cy="1218026"/>
          </a:xfrm>
          <a:prstGeom prst="rect">
            <a:avLst/>
          </a:prstGeom>
        </p:spPr>
        <p:txBody>
          <a:bodyPr wrap="square">
            <a:spAutoFit/>
          </a:bodyPr>
          <a:lstStyle/>
          <a:p>
            <a:pPr>
              <a:lnSpc>
                <a:spcPct val="125000"/>
              </a:lnSpc>
            </a:pPr>
            <a:r>
              <a:rPr lang="zh-CN" altLang="en-US" sz="2000" b="1" dirty="0">
                <a:solidFill>
                  <a:srgbClr val="121212"/>
                </a:solidFill>
                <a:latin typeface="-apple-system"/>
              </a:rPr>
              <a:t>模型划分方法</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模型一般被视为线性层级结构进行划分</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复杂模型和深度学习框架计算图对应着有向无环图</a:t>
            </a:r>
            <a:endParaRPr lang="zh-CN" altLang="zh-CN" sz="2000" dirty="0">
              <a:solidFill>
                <a:srgbClr val="121212"/>
              </a:solidFill>
              <a:latin typeface="-apple-system"/>
            </a:endParaRPr>
          </a:p>
        </p:txBody>
      </p:sp>
      <p:pic>
        <p:nvPicPr>
          <p:cNvPr id="45" name="图片 44" descr="图形用户界面&#10;&#10;描述已自动生成">
            <a:extLst>
              <a:ext uri="{FF2B5EF4-FFF2-40B4-BE49-F238E27FC236}">
                <a16:creationId xmlns:a16="http://schemas.microsoft.com/office/drawing/2014/main" id="{887430D7-7642-12F2-6CD6-E9D12A615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09" y="1812161"/>
            <a:ext cx="8790317" cy="2284771"/>
          </a:xfrm>
          <a:prstGeom prst="rect">
            <a:avLst/>
          </a:prstGeom>
        </p:spPr>
      </p:pic>
    </p:spTree>
    <p:extLst>
      <p:ext uri="{BB962C8B-B14F-4D97-AF65-F5344CB8AC3E}">
        <p14:creationId xmlns:p14="http://schemas.microsoft.com/office/powerpoint/2010/main" val="1579557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16FF60-A2D8-024F-AEA3-25ABEF6C6F4B}"/>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sp>
        <p:nvSpPr>
          <p:cNvPr id="3" name="标题 2">
            <a:extLst>
              <a:ext uri="{FF2B5EF4-FFF2-40B4-BE49-F238E27FC236}">
                <a16:creationId xmlns:a16="http://schemas.microsoft.com/office/drawing/2014/main" id="{35B489FC-7527-5741-8F38-2BC3533D22BE}"/>
              </a:ext>
            </a:extLst>
          </p:cNvPr>
          <p:cNvSpPr>
            <a:spLocks noGrp="1"/>
          </p:cNvSpPr>
          <p:nvPr>
            <p:ph type="title"/>
          </p:nvPr>
        </p:nvSpPr>
        <p:spPr/>
        <p:txBody>
          <a:bodyPr/>
          <a:lstStyle/>
          <a:p>
            <a:r>
              <a:rPr lang="zh-CN" altLang="en-US" dirty="0"/>
              <a:t>冻结训练机制</a:t>
            </a:r>
            <a:endParaRPr kumimoji="1" lang="zh-CN" altLang="en-US" dirty="0"/>
          </a:p>
        </p:txBody>
      </p:sp>
      <p:sp>
        <p:nvSpPr>
          <p:cNvPr id="5" name="矩形 4">
            <a:extLst>
              <a:ext uri="{FF2B5EF4-FFF2-40B4-BE49-F238E27FC236}">
                <a16:creationId xmlns:a16="http://schemas.microsoft.com/office/drawing/2014/main" id="{67E646E7-EF4F-6F07-51B9-2BDDB595EE63}"/>
              </a:ext>
            </a:extLst>
          </p:cNvPr>
          <p:cNvSpPr/>
          <p:nvPr>
            <p:custDataLst>
              <p:tags r:id="rId1"/>
            </p:custDataLst>
          </p:nvPr>
        </p:nvSpPr>
        <p:spPr>
          <a:xfrm>
            <a:off x="1168686" y="4930139"/>
            <a:ext cx="6806628" cy="1218026"/>
          </a:xfrm>
          <a:prstGeom prst="rect">
            <a:avLst/>
          </a:prstGeom>
        </p:spPr>
        <p:txBody>
          <a:bodyPr wrap="square">
            <a:spAutoFit/>
          </a:bodyPr>
          <a:lstStyle/>
          <a:p>
            <a:pPr>
              <a:lnSpc>
                <a:spcPct val="125000"/>
              </a:lnSpc>
            </a:pPr>
            <a:r>
              <a:rPr lang="zh-CN" altLang="en-US" sz="2000" b="1" i="0" dirty="0">
                <a:solidFill>
                  <a:srgbClr val="121212"/>
                </a:solidFill>
                <a:effectLst/>
              </a:rPr>
              <a:t>冻结训练机制</a:t>
            </a:r>
            <a:endParaRPr lang="en-US" altLang="zh-CN" sz="2000" b="1" i="0" dirty="0">
              <a:solidFill>
                <a:srgbClr val="121212"/>
              </a:solidFill>
              <a:effectLst/>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冻结已经收敛的模型参数，减少计算量</a:t>
            </a:r>
            <a:endParaRPr lang="en-US" altLang="zh-CN" sz="2000" dirty="0">
              <a:solidFill>
                <a:srgbClr val="121212"/>
              </a:solidFill>
              <a:latin typeface="-apple-system"/>
            </a:endParaRPr>
          </a:p>
          <a:p>
            <a:pPr marL="342900" indent="-342900">
              <a:lnSpc>
                <a:spcPct val="125000"/>
              </a:lnSpc>
              <a:buFont typeface="Arial" panose="020B0604020202020204" pitchFamily="34" charset="0"/>
              <a:buChar char="•"/>
            </a:pPr>
            <a:r>
              <a:rPr lang="zh-CN" altLang="en-US" sz="2000" dirty="0">
                <a:solidFill>
                  <a:srgbClr val="121212"/>
                </a:solidFill>
                <a:latin typeface="-apple-system"/>
              </a:rPr>
              <a:t>需要设计合适的冻结判断标准</a:t>
            </a:r>
            <a:endParaRPr lang="zh-CN" altLang="zh-CN" sz="2000" dirty="0">
              <a:solidFill>
                <a:srgbClr val="121212"/>
              </a:solidFill>
              <a:latin typeface="-apple-system"/>
            </a:endParaRPr>
          </a:p>
        </p:txBody>
      </p:sp>
      <p:pic>
        <p:nvPicPr>
          <p:cNvPr id="43" name="图片 42">
            <a:extLst>
              <a:ext uri="{FF2B5EF4-FFF2-40B4-BE49-F238E27FC236}">
                <a16:creationId xmlns:a16="http://schemas.microsoft.com/office/drawing/2014/main" id="{4A8F91F5-9E7B-17D0-8554-3B57FB6E2D5B}"/>
              </a:ext>
            </a:extLst>
          </p:cNvPr>
          <p:cNvPicPr>
            <a:picLocks noChangeAspect="1"/>
          </p:cNvPicPr>
          <p:nvPr/>
        </p:nvPicPr>
        <p:blipFill>
          <a:blip r:embed="rId4"/>
          <a:stretch>
            <a:fillRect/>
          </a:stretch>
        </p:blipFill>
        <p:spPr>
          <a:xfrm>
            <a:off x="1611653" y="831273"/>
            <a:ext cx="6217733" cy="4098866"/>
          </a:xfrm>
          <a:prstGeom prst="rect">
            <a:avLst/>
          </a:prstGeom>
        </p:spPr>
      </p:pic>
    </p:spTree>
    <p:extLst>
      <p:ext uri="{BB962C8B-B14F-4D97-AF65-F5344CB8AC3E}">
        <p14:creationId xmlns:p14="http://schemas.microsoft.com/office/powerpoint/2010/main" val="37383667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5"/>
</p:tagLst>
</file>

<file path=ppt/tags/tag2.xml><?xml version="1.0" encoding="utf-8"?>
<p:tagLst xmlns:a="http://schemas.openxmlformats.org/drawingml/2006/main" xmlns:r="http://schemas.openxmlformats.org/officeDocument/2006/relationships" xmlns:p="http://schemas.openxmlformats.org/presentationml/2006/main">
  <p:tag name="SHAPEID" val=" 5"/>
</p:tagLst>
</file>

<file path=ppt/tags/tag3.xml><?xml version="1.0" encoding="utf-8"?>
<p:tagLst xmlns:a="http://schemas.openxmlformats.org/drawingml/2006/main" xmlns:r="http://schemas.openxmlformats.org/officeDocument/2006/relationships" xmlns:p="http://schemas.openxmlformats.org/presentationml/2006/main">
  <p:tag name="SHAPEID" val=" 5"/>
</p:tagLst>
</file>

<file path=ppt/tags/tag4.xml><?xml version="1.0" encoding="utf-8"?>
<p:tagLst xmlns:a="http://schemas.openxmlformats.org/drawingml/2006/main" xmlns:r="http://schemas.openxmlformats.org/officeDocument/2006/relationships" xmlns:p="http://schemas.openxmlformats.org/presentationml/2006/main">
  <p:tag name="SHAPEID" val=" 5"/>
</p:tagLst>
</file>

<file path=ppt/tags/tag5.xml><?xml version="1.0" encoding="utf-8"?>
<p:tagLst xmlns:a="http://schemas.openxmlformats.org/drawingml/2006/main" xmlns:r="http://schemas.openxmlformats.org/officeDocument/2006/relationships" xmlns:p="http://schemas.openxmlformats.org/presentationml/2006/main">
  <p:tag name="SHAPEID" val=" 5"/>
</p:tagLst>
</file>

<file path=ppt/tags/tag6.xml><?xml version="1.0" encoding="utf-8"?>
<p:tagLst xmlns:a="http://schemas.openxmlformats.org/drawingml/2006/main" xmlns:r="http://schemas.openxmlformats.org/officeDocument/2006/relationships" xmlns:p="http://schemas.openxmlformats.org/presentationml/2006/main">
  <p:tag name="SHAPEID" val=" 5"/>
</p:tagLst>
</file>

<file path=ppt/tags/tag7.xml><?xml version="1.0" encoding="utf-8"?>
<p:tagLst xmlns:a="http://schemas.openxmlformats.org/drawingml/2006/main" xmlns:r="http://schemas.openxmlformats.org/officeDocument/2006/relationships" xmlns:p="http://schemas.openxmlformats.org/presentationml/2006/main">
  <p:tag name="SHAPEID" val=" 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9050">
          <a:prstDash val="solid"/>
        </a:ln>
      </a:spPr>
      <a:bodyPr rtlCol="0" anchor="ctr"/>
      <a:lstStyle>
        <a:defPPr algn="ctr">
          <a:defRPr dirty="0" smtClean="0">
            <a:solidFill>
              <a:schemeClr val="tx1"/>
            </a:solidFill>
            <a:latin typeface="微软雅黑" panose="020B0503020204020204" pitchFamily="34" charset="-122"/>
            <a:ea typeface="微软雅黑" panose="020B0503020204020204" pitchFamily="34" charset="-122"/>
          </a:defRPr>
        </a:defPPr>
      </a:lstStyle>
      <a:style>
        <a:lnRef idx="2">
          <a:schemeClr val="dk1"/>
        </a:lnRef>
        <a:fillRef idx="1">
          <a:schemeClr val="lt1"/>
        </a:fillRef>
        <a:effectRef idx="0">
          <a:schemeClr val="dk1"/>
        </a:effectRef>
        <a:fontRef idx="minor">
          <a:schemeClr val="dk1"/>
        </a:fontRef>
      </a:style>
    </a:spDef>
    <a:txDef>
      <a:spPr>
        <a:noFill/>
      </a:spPr>
      <a:bodyPr wrap="non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23750</TotalTime>
  <Words>5694</Words>
  <Application>Microsoft Office PowerPoint</Application>
  <PresentationFormat>全屏显示(4:3)</PresentationFormat>
  <Paragraphs>366</Paragraphs>
  <Slides>30</Slides>
  <Notes>25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30</vt:i4>
      </vt:variant>
    </vt:vector>
  </HeadingPairs>
  <TitlesOfParts>
    <vt:vector size="45" baseType="lpstr">
      <vt:lpstr>-apple-system</vt:lpstr>
      <vt:lpstr>Helvetica Neue</vt:lpstr>
      <vt:lpstr>等线</vt:lpstr>
      <vt:lpstr>黑体</vt:lpstr>
      <vt:lpstr>思源黑体 CN</vt:lpstr>
      <vt:lpstr>宋体</vt:lpstr>
      <vt:lpstr>微软雅黑</vt:lpstr>
      <vt:lpstr>Arial</vt:lpstr>
      <vt:lpstr>Calibri</vt:lpstr>
      <vt:lpstr>Calibri Light</vt:lpstr>
      <vt:lpstr>Cambria Math</vt:lpstr>
      <vt:lpstr>Times New Roman</vt:lpstr>
      <vt:lpstr>Wingdings</vt:lpstr>
      <vt:lpstr>Office 主题​​</vt:lpstr>
      <vt:lpstr>1_Office 主题​​</vt:lpstr>
      <vt:lpstr>PowerPoint 演示文稿</vt:lpstr>
      <vt:lpstr>提纲</vt:lpstr>
      <vt:lpstr>提纲</vt:lpstr>
      <vt:lpstr>神经网络模型训练问题</vt:lpstr>
      <vt:lpstr>神经网络模型训练问题</vt:lpstr>
      <vt:lpstr>传统分布式训练方法</vt:lpstr>
      <vt:lpstr>流水线混合并行</vt:lpstr>
      <vt:lpstr>模型划分算法</vt:lpstr>
      <vt:lpstr>冻结训练机制</vt:lpstr>
      <vt:lpstr>冻结机制与流水线并行</vt:lpstr>
      <vt:lpstr>GPU集群中流水线并行训练优化机制</vt:lpstr>
      <vt:lpstr>挑战一：异构GPU集群和阶段数量不确定性</vt:lpstr>
      <vt:lpstr>挑战二：冻结参数或阶段选择方法</vt:lpstr>
      <vt:lpstr>研究背景</vt:lpstr>
      <vt:lpstr>研究背景</vt:lpstr>
      <vt:lpstr>提纲</vt:lpstr>
      <vt:lpstr>研究目标</vt:lpstr>
      <vt:lpstr>研究内容</vt:lpstr>
      <vt:lpstr>提纲</vt:lpstr>
      <vt:lpstr>技术路线一：基于子图划分的任务放置算法</vt:lpstr>
      <vt:lpstr>技术路线一：基于子图划分的任务放置算法</vt:lpstr>
      <vt:lpstr>技术路线一：基于子图划分的任务放置算法</vt:lpstr>
      <vt:lpstr>技术路线二：基于冻结训练的收敛加速机制</vt:lpstr>
      <vt:lpstr>技术路线二：基于冻结训练的收敛加速机制</vt:lpstr>
      <vt:lpstr>系统总体设计</vt:lpstr>
      <vt:lpstr>系统部署</vt:lpstr>
      <vt:lpstr>提纲</vt:lpstr>
      <vt:lpstr>预期成果</vt:lpstr>
      <vt:lpstr>进度安排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牛 耕</cp:lastModifiedBy>
  <cp:revision>1612</cp:revision>
  <dcterms:created xsi:type="dcterms:W3CDTF">2021-05-16T02:35:10Z</dcterms:created>
  <dcterms:modified xsi:type="dcterms:W3CDTF">2023-04-27T11:10:46Z</dcterms:modified>
</cp:coreProperties>
</file>